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95" r:id="rId6"/>
    <p:sldId id="302" r:id="rId7"/>
    <p:sldId id="296" r:id="rId8"/>
    <p:sldId id="297" r:id="rId9"/>
    <p:sldId id="298" r:id="rId10"/>
    <p:sldId id="262" r:id="rId11"/>
    <p:sldId id="276" r:id="rId12"/>
    <p:sldId id="274" r:id="rId13"/>
    <p:sldId id="260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7" r:id="rId23"/>
    <p:sldId id="294" r:id="rId24"/>
    <p:sldId id="259" r:id="rId25"/>
    <p:sldId id="278" r:id="rId26"/>
    <p:sldId id="280" r:id="rId27"/>
    <p:sldId id="281" r:id="rId28"/>
    <p:sldId id="283" r:id="rId29"/>
    <p:sldId id="273" r:id="rId30"/>
    <p:sldId id="261" r:id="rId31"/>
    <p:sldId id="286" r:id="rId32"/>
    <p:sldId id="300" r:id="rId33"/>
    <p:sldId id="267" r:id="rId34"/>
    <p:sldId id="271" r:id="rId35"/>
    <p:sldId id="270" r:id="rId36"/>
    <p:sldId id="266" r:id="rId37"/>
    <p:sldId id="264" r:id="rId38"/>
    <p:sldId id="263" r:id="rId39"/>
    <p:sldId id="265" r:id="rId40"/>
    <p:sldId id="299" r:id="rId41"/>
    <p:sldId id="30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about:blank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about:blank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about:blank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about:blank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C2155-2731-4432-8FF6-7B20D7070B1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77C98B5-FB83-49A4-A8EC-D1E2BE53FC21}">
      <dgm:prSet/>
      <dgm:spPr/>
      <dgm:t>
        <a:bodyPr/>
        <a:lstStyle/>
        <a:p>
          <a:r>
            <a:rPr lang="sk-SK"/>
            <a:t>Základné práve predpisy</a:t>
          </a:r>
          <a:endParaRPr lang="en-US"/>
        </a:p>
      </dgm:t>
    </dgm:pt>
    <dgm:pt modelId="{6A1BFE3A-E981-4D9C-9ED7-E8FFC1F5EE4B}" type="parTrans" cxnId="{09725A58-BFE2-4926-99EF-FC9BAA79E7E4}">
      <dgm:prSet/>
      <dgm:spPr/>
      <dgm:t>
        <a:bodyPr/>
        <a:lstStyle/>
        <a:p>
          <a:endParaRPr lang="en-US"/>
        </a:p>
      </dgm:t>
    </dgm:pt>
    <dgm:pt modelId="{C0C8137D-F908-4DFB-898B-62B56C1F6985}" type="sibTrans" cxnId="{09725A58-BFE2-4926-99EF-FC9BAA79E7E4}">
      <dgm:prSet/>
      <dgm:spPr/>
      <dgm:t>
        <a:bodyPr/>
        <a:lstStyle/>
        <a:p>
          <a:endParaRPr lang="en-US"/>
        </a:p>
      </dgm:t>
    </dgm:pt>
    <dgm:pt modelId="{BF935A1D-E762-460F-A477-3A3FFA33E4AD}">
      <dgm:prSet/>
      <dgm:spPr/>
      <dgm:t>
        <a:bodyPr/>
        <a:lstStyle/>
        <a:p>
          <a:r>
            <a:rPr lang="sk-SK"/>
            <a:t>Strategické a koncepčné dokumenty</a:t>
          </a:r>
          <a:endParaRPr lang="en-US"/>
        </a:p>
      </dgm:t>
    </dgm:pt>
    <dgm:pt modelId="{233526F3-2EBD-4D3D-9DEF-A2FEC6630EC4}" type="parTrans" cxnId="{B2702A4C-B59E-41E9-A833-5C0A560D697F}">
      <dgm:prSet/>
      <dgm:spPr/>
      <dgm:t>
        <a:bodyPr/>
        <a:lstStyle/>
        <a:p>
          <a:endParaRPr lang="en-US"/>
        </a:p>
      </dgm:t>
    </dgm:pt>
    <dgm:pt modelId="{73194C30-68F3-441C-991E-ABA8697E7699}" type="sibTrans" cxnId="{B2702A4C-B59E-41E9-A833-5C0A560D697F}">
      <dgm:prSet/>
      <dgm:spPr/>
      <dgm:t>
        <a:bodyPr/>
        <a:lstStyle/>
        <a:p>
          <a:endParaRPr lang="en-US"/>
        </a:p>
      </dgm:t>
    </dgm:pt>
    <dgm:pt modelId="{906D41C0-6EEE-4535-9035-011F0D1D6181}" type="pres">
      <dgm:prSet presAssocID="{1D3C2155-2731-4432-8FF6-7B20D7070B11}" presName="linear" presStyleCnt="0">
        <dgm:presLayoutVars>
          <dgm:animLvl val="lvl"/>
          <dgm:resizeHandles val="exact"/>
        </dgm:presLayoutVars>
      </dgm:prSet>
      <dgm:spPr/>
    </dgm:pt>
    <dgm:pt modelId="{36514C19-5EFB-41D3-9DF3-7DE6BB03BAB2}" type="pres">
      <dgm:prSet presAssocID="{D77C98B5-FB83-49A4-A8EC-D1E2BE53FC21}" presName="parentText" presStyleLbl="node1" presStyleIdx="0" presStyleCnt="2" custLinFactNeighborX="-256" custLinFactNeighborY="9338">
        <dgm:presLayoutVars>
          <dgm:chMax val="0"/>
          <dgm:bulletEnabled val="1"/>
        </dgm:presLayoutVars>
      </dgm:prSet>
      <dgm:spPr/>
    </dgm:pt>
    <dgm:pt modelId="{03796E71-95DF-4BB2-9502-A5B6171AB690}" type="pres">
      <dgm:prSet presAssocID="{C0C8137D-F908-4DFB-898B-62B56C1F6985}" presName="spacer" presStyleCnt="0"/>
      <dgm:spPr/>
    </dgm:pt>
    <dgm:pt modelId="{E37BE157-AF6D-47C7-9EBE-531C0A20E0D6}" type="pres">
      <dgm:prSet presAssocID="{BF935A1D-E762-460F-A477-3A3FFA33E4A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2702A4C-B59E-41E9-A833-5C0A560D697F}" srcId="{1D3C2155-2731-4432-8FF6-7B20D7070B11}" destId="{BF935A1D-E762-460F-A477-3A3FFA33E4AD}" srcOrd="1" destOrd="0" parTransId="{233526F3-2EBD-4D3D-9DEF-A2FEC6630EC4}" sibTransId="{73194C30-68F3-441C-991E-ABA8697E7699}"/>
    <dgm:cxn modelId="{09725A58-BFE2-4926-99EF-FC9BAA79E7E4}" srcId="{1D3C2155-2731-4432-8FF6-7B20D7070B11}" destId="{D77C98B5-FB83-49A4-A8EC-D1E2BE53FC21}" srcOrd="0" destOrd="0" parTransId="{6A1BFE3A-E981-4D9C-9ED7-E8FFC1F5EE4B}" sibTransId="{C0C8137D-F908-4DFB-898B-62B56C1F6985}"/>
    <dgm:cxn modelId="{79718179-0236-44EC-B2BF-1CE8D3E923AA}" type="presOf" srcId="{1D3C2155-2731-4432-8FF6-7B20D7070B11}" destId="{906D41C0-6EEE-4535-9035-011F0D1D6181}" srcOrd="0" destOrd="0" presId="urn:microsoft.com/office/officeart/2005/8/layout/vList2"/>
    <dgm:cxn modelId="{715AF980-DC4A-4C7C-806C-69D594C7A1FA}" type="presOf" srcId="{D77C98B5-FB83-49A4-A8EC-D1E2BE53FC21}" destId="{36514C19-5EFB-41D3-9DF3-7DE6BB03BAB2}" srcOrd="0" destOrd="0" presId="urn:microsoft.com/office/officeart/2005/8/layout/vList2"/>
    <dgm:cxn modelId="{E3428AFD-52A0-486F-8D7A-AE935B893CFC}" type="presOf" srcId="{BF935A1D-E762-460F-A477-3A3FFA33E4AD}" destId="{E37BE157-AF6D-47C7-9EBE-531C0A20E0D6}" srcOrd="0" destOrd="0" presId="urn:microsoft.com/office/officeart/2005/8/layout/vList2"/>
    <dgm:cxn modelId="{8E1D4422-5D7D-45B3-A5A8-844B9393DA41}" type="presParOf" srcId="{906D41C0-6EEE-4535-9035-011F0D1D6181}" destId="{36514C19-5EFB-41D3-9DF3-7DE6BB03BAB2}" srcOrd="0" destOrd="0" presId="urn:microsoft.com/office/officeart/2005/8/layout/vList2"/>
    <dgm:cxn modelId="{9FA23393-A5A4-4596-B376-AB2BA15A19F9}" type="presParOf" srcId="{906D41C0-6EEE-4535-9035-011F0D1D6181}" destId="{03796E71-95DF-4BB2-9502-A5B6171AB690}" srcOrd="1" destOrd="0" presId="urn:microsoft.com/office/officeart/2005/8/layout/vList2"/>
    <dgm:cxn modelId="{B4A0BA0E-B652-4ECF-8C50-25B0AE4936F4}" type="presParOf" srcId="{906D41C0-6EEE-4535-9035-011F0D1D6181}" destId="{E37BE157-AF6D-47C7-9EBE-531C0A20E0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C6402-632B-4325-A419-F1100DD314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7C94-E9AF-4398-B66A-C7E6CBF7E4EF}">
      <dgm:prSet/>
      <dgm:spPr/>
      <dgm:t>
        <a:bodyPr/>
        <a:lstStyle/>
        <a:p>
          <a:r>
            <a:rPr lang="sk-SK"/>
            <a:t>Prehľad právnych predpisov, ktoré v súlade s § 18 zákona č. 575/2001 Z. z. o organizácii činnosti vlády a organizácii ústrednej štátnej správy v znení neskorších predpisov patria do pôsobnosti </a:t>
          </a:r>
          <a:r>
            <a:rPr lang="sk-SK" b="1"/>
            <a:t>ministerstva</a:t>
          </a:r>
          <a:r>
            <a:rPr lang="sk-SK"/>
            <a:t> a podľa ktorých ministerstvo koná a rozhoduje, je </a:t>
          </a:r>
          <a:r>
            <a:rPr lang="sk-SK" b="1"/>
            <a:t>zverejnený na jeho webovom sídle </a:t>
          </a:r>
          <a:r>
            <a:rPr lang="sk-SK"/>
            <a:t>a sú dostupné </a:t>
          </a:r>
          <a:r>
            <a:rPr lang="sk-SK" b="1"/>
            <a:t>v elektronickej Zbierke zákonov Slovenskej republiky</a:t>
          </a:r>
          <a:r>
            <a:rPr lang="sk-SK"/>
            <a:t> na právnom a informačnom portáli:</a:t>
          </a:r>
          <a:endParaRPr lang="en-US"/>
        </a:p>
      </dgm:t>
    </dgm:pt>
    <dgm:pt modelId="{EBEF50CF-A9B4-49FC-8C62-1C8034B93783}" type="parTrans" cxnId="{00099955-09B7-464C-8505-C96FEA2DC3F8}">
      <dgm:prSet/>
      <dgm:spPr/>
      <dgm:t>
        <a:bodyPr/>
        <a:lstStyle/>
        <a:p>
          <a:endParaRPr lang="en-US"/>
        </a:p>
      </dgm:t>
    </dgm:pt>
    <dgm:pt modelId="{B9D62C46-CA20-474B-913A-C86CB23B6231}" type="sibTrans" cxnId="{00099955-09B7-464C-8505-C96FEA2DC3F8}">
      <dgm:prSet/>
      <dgm:spPr/>
      <dgm:t>
        <a:bodyPr/>
        <a:lstStyle/>
        <a:p>
          <a:endParaRPr lang="en-US"/>
        </a:p>
      </dgm:t>
    </dgm:pt>
    <dgm:pt modelId="{B77DFD26-CD54-4A01-ABB0-A70FF478A4E2}">
      <dgm:prSet/>
      <dgm:spPr/>
      <dgm:t>
        <a:bodyPr/>
        <a:lstStyle/>
        <a:p>
          <a:r>
            <a:rPr lang="sk-SK" dirty="0"/>
            <a:t>Právny a informačný portál Slov-Lex: </a:t>
          </a:r>
          <a:r>
            <a:rPr lang="sk-SK" dirty="0">
              <a:hlinkClick xmlns:r="http://schemas.openxmlformats.org/officeDocument/2006/relationships" r:id="rId1"/>
            </a:rPr>
            <a:t> </a:t>
          </a:r>
        </a:p>
        <a:p>
          <a:r>
            <a:rPr lang="sk-SK" dirty="0">
              <a:hlinkClick xmlns:r="http://schemas.openxmlformats.org/officeDocument/2006/relationships" r:id="rId1"/>
            </a:rPr>
            <a:t>https://www.slov-lex.sk/vyhladavanie-pravnych-predpisov</a:t>
          </a:r>
          <a:endParaRPr lang="en-US" dirty="0"/>
        </a:p>
      </dgm:t>
    </dgm:pt>
    <dgm:pt modelId="{2DC6519B-AFFA-48DC-954A-E6DD4B993707}" type="parTrans" cxnId="{126796E4-8964-4F76-A818-37FCF4E826D1}">
      <dgm:prSet/>
      <dgm:spPr/>
      <dgm:t>
        <a:bodyPr/>
        <a:lstStyle/>
        <a:p>
          <a:endParaRPr lang="en-US"/>
        </a:p>
      </dgm:t>
    </dgm:pt>
    <dgm:pt modelId="{B3602E91-0BAC-4F5D-802B-14E56DE0331E}" type="sibTrans" cxnId="{126796E4-8964-4F76-A818-37FCF4E826D1}">
      <dgm:prSet/>
      <dgm:spPr/>
      <dgm:t>
        <a:bodyPr/>
        <a:lstStyle/>
        <a:p>
          <a:endParaRPr lang="en-US"/>
        </a:p>
      </dgm:t>
    </dgm:pt>
    <dgm:pt modelId="{F6CAF59C-3111-4D20-9F57-B6BF292C2DD1}">
      <dgm:prSet/>
      <dgm:spPr/>
      <dgm:t>
        <a:bodyPr/>
        <a:lstStyle/>
        <a:p>
          <a:r>
            <a:rPr lang="sk-SK" dirty="0"/>
            <a:t>Ministerstvo kultúry SR:   </a:t>
          </a:r>
          <a:r>
            <a:rPr lang="sk-SK" dirty="0">
              <a:hlinkClick xmlns:r="http://schemas.openxmlformats.org/officeDocument/2006/relationships" r:id="rId1"/>
            </a:rPr>
            <a:t>https://www.culture.gov.sk/ministerstvo/legislativa/pravne-predpisy-v-oblasti-kultury/</a:t>
          </a:r>
          <a:endParaRPr lang="en-US" dirty="0"/>
        </a:p>
      </dgm:t>
    </dgm:pt>
    <dgm:pt modelId="{DC6B21D2-6DBC-4823-A44B-61CB146C83A9}" type="parTrans" cxnId="{89339501-99C3-45FD-9E61-A4F89C9073DC}">
      <dgm:prSet/>
      <dgm:spPr/>
      <dgm:t>
        <a:bodyPr/>
        <a:lstStyle/>
        <a:p>
          <a:endParaRPr lang="en-US"/>
        </a:p>
      </dgm:t>
    </dgm:pt>
    <dgm:pt modelId="{0D35A549-6842-47A1-B1A5-E1E5CB5253DF}" type="sibTrans" cxnId="{89339501-99C3-45FD-9E61-A4F89C9073DC}">
      <dgm:prSet/>
      <dgm:spPr/>
      <dgm:t>
        <a:bodyPr/>
        <a:lstStyle/>
        <a:p>
          <a:endParaRPr lang="en-US"/>
        </a:p>
      </dgm:t>
    </dgm:pt>
    <dgm:pt modelId="{7AAC54F7-901E-4DAE-829F-A6C7E6293AA9}">
      <dgm:prSet/>
      <dgm:spPr/>
      <dgm:t>
        <a:bodyPr/>
        <a:lstStyle/>
        <a:p>
          <a:r>
            <a:rPr lang="sk-SK"/>
            <a:t>Úrad na ochranu osobných údajov SR</a:t>
          </a:r>
          <a:r>
            <a:rPr lang="sk-SK">
              <a:hlinkClick xmlns:r="http://schemas.openxmlformats.org/officeDocument/2006/relationships" r:id="rId1"/>
            </a:rPr>
            <a:t> https://dataprotection.gov.sk/uoou/sk</a:t>
          </a:r>
          <a:endParaRPr lang="en-US"/>
        </a:p>
      </dgm:t>
    </dgm:pt>
    <dgm:pt modelId="{5789E68E-0B23-437D-9FA7-E0C0AE2BBFEE}" type="parTrans" cxnId="{A7236EDE-F15F-49EC-8E02-60EAE802DBC6}">
      <dgm:prSet/>
      <dgm:spPr/>
      <dgm:t>
        <a:bodyPr/>
        <a:lstStyle/>
        <a:p>
          <a:endParaRPr lang="en-US"/>
        </a:p>
      </dgm:t>
    </dgm:pt>
    <dgm:pt modelId="{D8B8201E-17DB-4A29-84AD-ECF902256757}" type="sibTrans" cxnId="{A7236EDE-F15F-49EC-8E02-60EAE802DBC6}">
      <dgm:prSet/>
      <dgm:spPr/>
      <dgm:t>
        <a:bodyPr/>
        <a:lstStyle/>
        <a:p>
          <a:endParaRPr lang="en-US"/>
        </a:p>
      </dgm:t>
    </dgm:pt>
    <dgm:pt modelId="{06A59011-FBE4-4AE8-BB63-023CD19F07BE}">
      <dgm:prSet/>
      <dgm:spPr/>
      <dgm:t>
        <a:bodyPr/>
        <a:lstStyle/>
        <a:p>
          <a:r>
            <a:rPr lang="sk-SK"/>
            <a:t>Dekáda pre kultúru, Hlavné mesto SR: </a:t>
          </a:r>
          <a:r>
            <a:rPr lang="sk-SK">
              <a:hlinkClick xmlns:r="http://schemas.openxmlformats.org/officeDocument/2006/relationships" r:id="rId1"/>
            </a:rPr>
            <a:t>https://dekadaprekulturu.sk/vizia-2030/</a:t>
          </a:r>
          <a:endParaRPr lang="en-US"/>
        </a:p>
      </dgm:t>
    </dgm:pt>
    <dgm:pt modelId="{761B35F7-6F20-4E48-84E7-A6456CC4B874}" type="parTrans" cxnId="{6740C6FA-7F87-4DA9-AA0B-020196E0A705}">
      <dgm:prSet/>
      <dgm:spPr/>
      <dgm:t>
        <a:bodyPr/>
        <a:lstStyle/>
        <a:p>
          <a:endParaRPr lang="en-US"/>
        </a:p>
      </dgm:t>
    </dgm:pt>
    <dgm:pt modelId="{03004D65-DE64-4B9C-8141-09CC16974FC4}" type="sibTrans" cxnId="{6740C6FA-7F87-4DA9-AA0B-020196E0A705}">
      <dgm:prSet/>
      <dgm:spPr/>
      <dgm:t>
        <a:bodyPr/>
        <a:lstStyle/>
        <a:p>
          <a:endParaRPr lang="en-US"/>
        </a:p>
      </dgm:t>
    </dgm:pt>
    <dgm:pt modelId="{1A32A6BE-2251-4420-9813-A6D170E8BC02}" type="pres">
      <dgm:prSet presAssocID="{E13C6402-632B-4325-A419-F1100DD31494}" presName="vert0" presStyleCnt="0">
        <dgm:presLayoutVars>
          <dgm:dir/>
          <dgm:animOne val="branch"/>
          <dgm:animLvl val="lvl"/>
        </dgm:presLayoutVars>
      </dgm:prSet>
      <dgm:spPr/>
    </dgm:pt>
    <dgm:pt modelId="{F9D1EDC2-E3DF-4ECF-B2C4-3FC8D3A0B3F2}" type="pres">
      <dgm:prSet presAssocID="{E7167C94-E9AF-4398-B66A-C7E6CBF7E4EF}" presName="thickLine" presStyleLbl="alignNode1" presStyleIdx="0" presStyleCnt="1"/>
      <dgm:spPr/>
    </dgm:pt>
    <dgm:pt modelId="{401D0EF0-57BD-4376-8C51-DBBE90EBD478}" type="pres">
      <dgm:prSet presAssocID="{E7167C94-E9AF-4398-B66A-C7E6CBF7E4EF}" presName="horz1" presStyleCnt="0"/>
      <dgm:spPr/>
    </dgm:pt>
    <dgm:pt modelId="{08C6DD6F-8F1A-4B9E-98AB-89048820403D}" type="pres">
      <dgm:prSet presAssocID="{E7167C94-E9AF-4398-B66A-C7E6CBF7E4EF}" presName="tx1" presStyleLbl="revTx" presStyleIdx="0" presStyleCnt="5"/>
      <dgm:spPr/>
    </dgm:pt>
    <dgm:pt modelId="{2B966721-961C-4D53-AC8A-EC0850BE3715}" type="pres">
      <dgm:prSet presAssocID="{E7167C94-E9AF-4398-B66A-C7E6CBF7E4EF}" presName="vert1" presStyleCnt="0"/>
      <dgm:spPr/>
    </dgm:pt>
    <dgm:pt modelId="{680135F9-D34B-418A-91B9-FC6E4CB1F95B}" type="pres">
      <dgm:prSet presAssocID="{B77DFD26-CD54-4A01-ABB0-A70FF478A4E2}" presName="vertSpace2a" presStyleCnt="0"/>
      <dgm:spPr/>
    </dgm:pt>
    <dgm:pt modelId="{BDF715F9-1631-4D42-9B03-DF435C6FAB16}" type="pres">
      <dgm:prSet presAssocID="{B77DFD26-CD54-4A01-ABB0-A70FF478A4E2}" presName="horz2" presStyleCnt="0"/>
      <dgm:spPr/>
    </dgm:pt>
    <dgm:pt modelId="{A2DB21BF-9E4B-4527-8643-9335218D68F2}" type="pres">
      <dgm:prSet presAssocID="{B77DFD26-CD54-4A01-ABB0-A70FF478A4E2}" presName="horzSpace2" presStyleCnt="0"/>
      <dgm:spPr/>
    </dgm:pt>
    <dgm:pt modelId="{A9F6C62A-3E80-440C-AF45-F6B4933EEEB6}" type="pres">
      <dgm:prSet presAssocID="{B77DFD26-CD54-4A01-ABB0-A70FF478A4E2}" presName="tx2" presStyleLbl="revTx" presStyleIdx="1" presStyleCnt="5"/>
      <dgm:spPr/>
    </dgm:pt>
    <dgm:pt modelId="{A3C3C623-325D-4D2F-84CD-28CE369F62F2}" type="pres">
      <dgm:prSet presAssocID="{B77DFD26-CD54-4A01-ABB0-A70FF478A4E2}" presName="vert2" presStyleCnt="0"/>
      <dgm:spPr/>
    </dgm:pt>
    <dgm:pt modelId="{2E66070F-0EA2-452C-9448-3235938D4B5A}" type="pres">
      <dgm:prSet presAssocID="{B77DFD26-CD54-4A01-ABB0-A70FF478A4E2}" presName="thinLine2b" presStyleLbl="callout" presStyleIdx="0" presStyleCnt="4"/>
      <dgm:spPr/>
    </dgm:pt>
    <dgm:pt modelId="{935F68D4-B71D-4D3C-9649-2FC4179978F0}" type="pres">
      <dgm:prSet presAssocID="{B77DFD26-CD54-4A01-ABB0-A70FF478A4E2}" presName="vertSpace2b" presStyleCnt="0"/>
      <dgm:spPr/>
    </dgm:pt>
    <dgm:pt modelId="{D0D43441-5128-4030-8415-9E016CFF394F}" type="pres">
      <dgm:prSet presAssocID="{F6CAF59C-3111-4D20-9F57-B6BF292C2DD1}" presName="horz2" presStyleCnt="0"/>
      <dgm:spPr/>
    </dgm:pt>
    <dgm:pt modelId="{054F4336-3A0F-496B-A8E1-99678510599B}" type="pres">
      <dgm:prSet presAssocID="{F6CAF59C-3111-4D20-9F57-B6BF292C2DD1}" presName="horzSpace2" presStyleCnt="0"/>
      <dgm:spPr/>
    </dgm:pt>
    <dgm:pt modelId="{C1BE08EE-5722-4D48-82BD-FEF5711B2861}" type="pres">
      <dgm:prSet presAssocID="{F6CAF59C-3111-4D20-9F57-B6BF292C2DD1}" presName="tx2" presStyleLbl="revTx" presStyleIdx="2" presStyleCnt="5"/>
      <dgm:spPr/>
    </dgm:pt>
    <dgm:pt modelId="{DA85AF49-40FD-4847-BF1E-06F8F81DB5F4}" type="pres">
      <dgm:prSet presAssocID="{F6CAF59C-3111-4D20-9F57-B6BF292C2DD1}" presName="vert2" presStyleCnt="0"/>
      <dgm:spPr/>
    </dgm:pt>
    <dgm:pt modelId="{C01564CD-3CB7-434E-AE98-EB9AA5FF6039}" type="pres">
      <dgm:prSet presAssocID="{F6CAF59C-3111-4D20-9F57-B6BF292C2DD1}" presName="thinLine2b" presStyleLbl="callout" presStyleIdx="1" presStyleCnt="4"/>
      <dgm:spPr/>
    </dgm:pt>
    <dgm:pt modelId="{CDFFA43D-8A7E-41F9-840B-9C2FED38FA3E}" type="pres">
      <dgm:prSet presAssocID="{F6CAF59C-3111-4D20-9F57-B6BF292C2DD1}" presName="vertSpace2b" presStyleCnt="0"/>
      <dgm:spPr/>
    </dgm:pt>
    <dgm:pt modelId="{28C25F19-8C02-45E4-96B4-8E6A59DC1227}" type="pres">
      <dgm:prSet presAssocID="{7AAC54F7-901E-4DAE-829F-A6C7E6293AA9}" presName="horz2" presStyleCnt="0"/>
      <dgm:spPr/>
    </dgm:pt>
    <dgm:pt modelId="{60F89133-9B65-485C-8BFE-71E476F64886}" type="pres">
      <dgm:prSet presAssocID="{7AAC54F7-901E-4DAE-829F-A6C7E6293AA9}" presName="horzSpace2" presStyleCnt="0"/>
      <dgm:spPr/>
    </dgm:pt>
    <dgm:pt modelId="{A6A219BA-66B8-4DD4-B74E-48A1FA62FB0F}" type="pres">
      <dgm:prSet presAssocID="{7AAC54F7-901E-4DAE-829F-A6C7E6293AA9}" presName="tx2" presStyleLbl="revTx" presStyleIdx="3" presStyleCnt="5"/>
      <dgm:spPr/>
    </dgm:pt>
    <dgm:pt modelId="{C1083820-F140-49BC-8D60-5D90AE59ECE2}" type="pres">
      <dgm:prSet presAssocID="{7AAC54F7-901E-4DAE-829F-A6C7E6293AA9}" presName="vert2" presStyleCnt="0"/>
      <dgm:spPr/>
    </dgm:pt>
    <dgm:pt modelId="{25701A05-1572-4991-9A29-6E38977F87EF}" type="pres">
      <dgm:prSet presAssocID="{7AAC54F7-901E-4DAE-829F-A6C7E6293AA9}" presName="thinLine2b" presStyleLbl="callout" presStyleIdx="2" presStyleCnt="4"/>
      <dgm:spPr/>
    </dgm:pt>
    <dgm:pt modelId="{B748B8AC-8564-4661-B121-6F083F1A0C21}" type="pres">
      <dgm:prSet presAssocID="{7AAC54F7-901E-4DAE-829F-A6C7E6293AA9}" presName="vertSpace2b" presStyleCnt="0"/>
      <dgm:spPr/>
    </dgm:pt>
    <dgm:pt modelId="{6FB6CF5E-B7CD-411F-BEDB-1F6C7AF94F13}" type="pres">
      <dgm:prSet presAssocID="{06A59011-FBE4-4AE8-BB63-023CD19F07BE}" presName="horz2" presStyleCnt="0"/>
      <dgm:spPr/>
    </dgm:pt>
    <dgm:pt modelId="{7E8F5A6C-F7BA-4D33-9B98-06135EDD31A9}" type="pres">
      <dgm:prSet presAssocID="{06A59011-FBE4-4AE8-BB63-023CD19F07BE}" presName="horzSpace2" presStyleCnt="0"/>
      <dgm:spPr/>
    </dgm:pt>
    <dgm:pt modelId="{68A073F3-373D-419F-990B-161F0A632A47}" type="pres">
      <dgm:prSet presAssocID="{06A59011-FBE4-4AE8-BB63-023CD19F07BE}" presName="tx2" presStyleLbl="revTx" presStyleIdx="4" presStyleCnt="5"/>
      <dgm:spPr/>
    </dgm:pt>
    <dgm:pt modelId="{78A463E8-E26F-4023-8636-BE9BDE0BD96B}" type="pres">
      <dgm:prSet presAssocID="{06A59011-FBE4-4AE8-BB63-023CD19F07BE}" presName="vert2" presStyleCnt="0"/>
      <dgm:spPr/>
    </dgm:pt>
    <dgm:pt modelId="{87F4A6C2-4113-4FB5-8869-87980772E18E}" type="pres">
      <dgm:prSet presAssocID="{06A59011-FBE4-4AE8-BB63-023CD19F07BE}" presName="thinLine2b" presStyleLbl="callout" presStyleIdx="3" presStyleCnt="4"/>
      <dgm:spPr/>
    </dgm:pt>
    <dgm:pt modelId="{B4DDEACE-9D73-49A3-965C-FC56499A53AC}" type="pres">
      <dgm:prSet presAssocID="{06A59011-FBE4-4AE8-BB63-023CD19F07BE}" presName="vertSpace2b" presStyleCnt="0"/>
      <dgm:spPr/>
    </dgm:pt>
  </dgm:ptLst>
  <dgm:cxnLst>
    <dgm:cxn modelId="{89339501-99C3-45FD-9E61-A4F89C9073DC}" srcId="{E7167C94-E9AF-4398-B66A-C7E6CBF7E4EF}" destId="{F6CAF59C-3111-4D20-9F57-B6BF292C2DD1}" srcOrd="1" destOrd="0" parTransId="{DC6B21D2-6DBC-4823-A44B-61CB146C83A9}" sibTransId="{0D35A549-6842-47A1-B1A5-E1E5CB5253DF}"/>
    <dgm:cxn modelId="{D7622A02-C23E-45C3-AE06-823E71187B96}" type="presOf" srcId="{F6CAF59C-3111-4D20-9F57-B6BF292C2DD1}" destId="{C1BE08EE-5722-4D48-82BD-FEF5711B2861}" srcOrd="0" destOrd="0" presId="urn:microsoft.com/office/officeart/2008/layout/LinedList"/>
    <dgm:cxn modelId="{C6AC1204-A51F-4FF9-A207-9F152C01E6A0}" type="presOf" srcId="{E7167C94-E9AF-4398-B66A-C7E6CBF7E4EF}" destId="{08C6DD6F-8F1A-4B9E-98AB-89048820403D}" srcOrd="0" destOrd="0" presId="urn:microsoft.com/office/officeart/2008/layout/LinedList"/>
    <dgm:cxn modelId="{8F818A0A-1705-4282-B351-AB63003B49D9}" type="presOf" srcId="{7AAC54F7-901E-4DAE-829F-A6C7E6293AA9}" destId="{A6A219BA-66B8-4DD4-B74E-48A1FA62FB0F}" srcOrd="0" destOrd="0" presId="urn:microsoft.com/office/officeart/2008/layout/LinedList"/>
    <dgm:cxn modelId="{95166C0F-8955-498D-907E-1082DF9B534C}" type="presOf" srcId="{E13C6402-632B-4325-A419-F1100DD31494}" destId="{1A32A6BE-2251-4420-9813-A6D170E8BC02}" srcOrd="0" destOrd="0" presId="urn:microsoft.com/office/officeart/2008/layout/LinedList"/>
    <dgm:cxn modelId="{9396CA1B-9385-4BBB-87B7-17C82B6C5C7C}" type="presOf" srcId="{06A59011-FBE4-4AE8-BB63-023CD19F07BE}" destId="{68A073F3-373D-419F-990B-161F0A632A47}" srcOrd="0" destOrd="0" presId="urn:microsoft.com/office/officeart/2008/layout/LinedList"/>
    <dgm:cxn modelId="{00099955-09B7-464C-8505-C96FEA2DC3F8}" srcId="{E13C6402-632B-4325-A419-F1100DD31494}" destId="{E7167C94-E9AF-4398-B66A-C7E6CBF7E4EF}" srcOrd="0" destOrd="0" parTransId="{EBEF50CF-A9B4-49FC-8C62-1C8034B93783}" sibTransId="{B9D62C46-CA20-474B-913A-C86CB23B6231}"/>
    <dgm:cxn modelId="{A7236EDE-F15F-49EC-8E02-60EAE802DBC6}" srcId="{E7167C94-E9AF-4398-B66A-C7E6CBF7E4EF}" destId="{7AAC54F7-901E-4DAE-829F-A6C7E6293AA9}" srcOrd="2" destOrd="0" parTransId="{5789E68E-0B23-437D-9FA7-E0C0AE2BBFEE}" sibTransId="{D8B8201E-17DB-4A29-84AD-ECF902256757}"/>
    <dgm:cxn modelId="{126796E4-8964-4F76-A818-37FCF4E826D1}" srcId="{E7167C94-E9AF-4398-B66A-C7E6CBF7E4EF}" destId="{B77DFD26-CD54-4A01-ABB0-A70FF478A4E2}" srcOrd="0" destOrd="0" parTransId="{2DC6519B-AFFA-48DC-954A-E6DD4B993707}" sibTransId="{B3602E91-0BAC-4F5D-802B-14E56DE0331E}"/>
    <dgm:cxn modelId="{C223AAE5-9FC9-416B-800B-30B16D68D831}" type="presOf" srcId="{B77DFD26-CD54-4A01-ABB0-A70FF478A4E2}" destId="{A9F6C62A-3E80-440C-AF45-F6B4933EEEB6}" srcOrd="0" destOrd="0" presId="urn:microsoft.com/office/officeart/2008/layout/LinedList"/>
    <dgm:cxn modelId="{6740C6FA-7F87-4DA9-AA0B-020196E0A705}" srcId="{E7167C94-E9AF-4398-B66A-C7E6CBF7E4EF}" destId="{06A59011-FBE4-4AE8-BB63-023CD19F07BE}" srcOrd="3" destOrd="0" parTransId="{761B35F7-6F20-4E48-84E7-A6456CC4B874}" sibTransId="{03004D65-DE64-4B9C-8141-09CC16974FC4}"/>
    <dgm:cxn modelId="{D1533F42-475D-4B0F-B7C1-CF5A7829A1AA}" type="presParOf" srcId="{1A32A6BE-2251-4420-9813-A6D170E8BC02}" destId="{F9D1EDC2-E3DF-4ECF-B2C4-3FC8D3A0B3F2}" srcOrd="0" destOrd="0" presId="urn:microsoft.com/office/officeart/2008/layout/LinedList"/>
    <dgm:cxn modelId="{CC102145-A715-49EF-82AB-7F633E9E5D96}" type="presParOf" srcId="{1A32A6BE-2251-4420-9813-A6D170E8BC02}" destId="{401D0EF0-57BD-4376-8C51-DBBE90EBD478}" srcOrd="1" destOrd="0" presId="urn:microsoft.com/office/officeart/2008/layout/LinedList"/>
    <dgm:cxn modelId="{A0AAD0C8-661E-4DF2-9E64-66173616E57A}" type="presParOf" srcId="{401D0EF0-57BD-4376-8C51-DBBE90EBD478}" destId="{08C6DD6F-8F1A-4B9E-98AB-89048820403D}" srcOrd="0" destOrd="0" presId="urn:microsoft.com/office/officeart/2008/layout/LinedList"/>
    <dgm:cxn modelId="{D990A3EB-BE8D-4B24-8EC0-604EDD3A95A0}" type="presParOf" srcId="{401D0EF0-57BD-4376-8C51-DBBE90EBD478}" destId="{2B966721-961C-4D53-AC8A-EC0850BE3715}" srcOrd="1" destOrd="0" presId="urn:microsoft.com/office/officeart/2008/layout/LinedList"/>
    <dgm:cxn modelId="{19CBE1E8-32B0-42E7-B440-2BAF950A3C19}" type="presParOf" srcId="{2B966721-961C-4D53-AC8A-EC0850BE3715}" destId="{680135F9-D34B-418A-91B9-FC6E4CB1F95B}" srcOrd="0" destOrd="0" presId="urn:microsoft.com/office/officeart/2008/layout/LinedList"/>
    <dgm:cxn modelId="{65891CF6-ABDA-42C9-A23D-1CEA59CC738C}" type="presParOf" srcId="{2B966721-961C-4D53-AC8A-EC0850BE3715}" destId="{BDF715F9-1631-4D42-9B03-DF435C6FAB16}" srcOrd="1" destOrd="0" presId="urn:microsoft.com/office/officeart/2008/layout/LinedList"/>
    <dgm:cxn modelId="{AD62ADCA-C807-4DCF-8AAA-DAD250C6BEB7}" type="presParOf" srcId="{BDF715F9-1631-4D42-9B03-DF435C6FAB16}" destId="{A2DB21BF-9E4B-4527-8643-9335218D68F2}" srcOrd="0" destOrd="0" presId="urn:microsoft.com/office/officeart/2008/layout/LinedList"/>
    <dgm:cxn modelId="{4DD68E75-788E-4F10-A8FD-E69E6A0D2007}" type="presParOf" srcId="{BDF715F9-1631-4D42-9B03-DF435C6FAB16}" destId="{A9F6C62A-3E80-440C-AF45-F6B4933EEEB6}" srcOrd="1" destOrd="0" presId="urn:microsoft.com/office/officeart/2008/layout/LinedList"/>
    <dgm:cxn modelId="{949684CC-E51A-43CA-A02B-A035678F7C12}" type="presParOf" srcId="{BDF715F9-1631-4D42-9B03-DF435C6FAB16}" destId="{A3C3C623-325D-4D2F-84CD-28CE369F62F2}" srcOrd="2" destOrd="0" presId="urn:microsoft.com/office/officeart/2008/layout/LinedList"/>
    <dgm:cxn modelId="{7FAF52CF-D3C7-45D1-BDD3-D0BE2CFC3DAB}" type="presParOf" srcId="{2B966721-961C-4D53-AC8A-EC0850BE3715}" destId="{2E66070F-0EA2-452C-9448-3235938D4B5A}" srcOrd="2" destOrd="0" presId="urn:microsoft.com/office/officeart/2008/layout/LinedList"/>
    <dgm:cxn modelId="{D8C26995-D9E0-4E92-8394-7284AC0722DD}" type="presParOf" srcId="{2B966721-961C-4D53-AC8A-EC0850BE3715}" destId="{935F68D4-B71D-4D3C-9649-2FC4179978F0}" srcOrd="3" destOrd="0" presId="urn:microsoft.com/office/officeart/2008/layout/LinedList"/>
    <dgm:cxn modelId="{35E77BF4-3619-4E90-A7B3-F744A3E6BBAB}" type="presParOf" srcId="{2B966721-961C-4D53-AC8A-EC0850BE3715}" destId="{D0D43441-5128-4030-8415-9E016CFF394F}" srcOrd="4" destOrd="0" presId="urn:microsoft.com/office/officeart/2008/layout/LinedList"/>
    <dgm:cxn modelId="{CB4B2116-754A-4B2F-9D77-076D33EED4A2}" type="presParOf" srcId="{D0D43441-5128-4030-8415-9E016CFF394F}" destId="{054F4336-3A0F-496B-A8E1-99678510599B}" srcOrd="0" destOrd="0" presId="urn:microsoft.com/office/officeart/2008/layout/LinedList"/>
    <dgm:cxn modelId="{FB7D127A-D36B-41FE-AA53-680EB0491DD7}" type="presParOf" srcId="{D0D43441-5128-4030-8415-9E016CFF394F}" destId="{C1BE08EE-5722-4D48-82BD-FEF5711B2861}" srcOrd="1" destOrd="0" presId="urn:microsoft.com/office/officeart/2008/layout/LinedList"/>
    <dgm:cxn modelId="{314CC66B-CC39-43E6-B85C-D074393D7F13}" type="presParOf" srcId="{D0D43441-5128-4030-8415-9E016CFF394F}" destId="{DA85AF49-40FD-4847-BF1E-06F8F81DB5F4}" srcOrd="2" destOrd="0" presId="urn:microsoft.com/office/officeart/2008/layout/LinedList"/>
    <dgm:cxn modelId="{A5579AF6-A224-4E01-8E51-B2C619F49E8C}" type="presParOf" srcId="{2B966721-961C-4D53-AC8A-EC0850BE3715}" destId="{C01564CD-3CB7-434E-AE98-EB9AA5FF6039}" srcOrd="5" destOrd="0" presId="urn:microsoft.com/office/officeart/2008/layout/LinedList"/>
    <dgm:cxn modelId="{5EFCE029-BD84-490F-B80D-074D2F551410}" type="presParOf" srcId="{2B966721-961C-4D53-AC8A-EC0850BE3715}" destId="{CDFFA43D-8A7E-41F9-840B-9C2FED38FA3E}" srcOrd="6" destOrd="0" presId="urn:microsoft.com/office/officeart/2008/layout/LinedList"/>
    <dgm:cxn modelId="{7ED6D8BE-8CA8-4A37-9D06-382B39E1D942}" type="presParOf" srcId="{2B966721-961C-4D53-AC8A-EC0850BE3715}" destId="{28C25F19-8C02-45E4-96B4-8E6A59DC1227}" srcOrd="7" destOrd="0" presId="urn:microsoft.com/office/officeart/2008/layout/LinedList"/>
    <dgm:cxn modelId="{BCC777B6-A8CE-4E21-8991-C89AFE3731F5}" type="presParOf" srcId="{28C25F19-8C02-45E4-96B4-8E6A59DC1227}" destId="{60F89133-9B65-485C-8BFE-71E476F64886}" srcOrd="0" destOrd="0" presId="urn:microsoft.com/office/officeart/2008/layout/LinedList"/>
    <dgm:cxn modelId="{303980A3-5E52-4EE4-913D-C4F3FE9BBCE1}" type="presParOf" srcId="{28C25F19-8C02-45E4-96B4-8E6A59DC1227}" destId="{A6A219BA-66B8-4DD4-B74E-48A1FA62FB0F}" srcOrd="1" destOrd="0" presId="urn:microsoft.com/office/officeart/2008/layout/LinedList"/>
    <dgm:cxn modelId="{E4254EE9-F135-44AF-AAF0-62DF8FCCE095}" type="presParOf" srcId="{28C25F19-8C02-45E4-96B4-8E6A59DC1227}" destId="{C1083820-F140-49BC-8D60-5D90AE59ECE2}" srcOrd="2" destOrd="0" presId="urn:microsoft.com/office/officeart/2008/layout/LinedList"/>
    <dgm:cxn modelId="{D8C904D6-1515-49E6-890D-1D826F859853}" type="presParOf" srcId="{2B966721-961C-4D53-AC8A-EC0850BE3715}" destId="{25701A05-1572-4991-9A29-6E38977F87EF}" srcOrd="8" destOrd="0" presId="urn:microsoft.com/office/officeart/2008/layout/LinedList"/>
    <dgm:cxn modelId="{0A23C53B-1F16-43F4-A5DB-10CBBDD8B02B}" type="presParOf" srcId="{2B966721-961C-4D53-AC8A-EC0850BE3715}" destId="{B748B8AC-8564-4661-B121-6F083F1A0C21}" srcOrd="9" destOrd="0" presId="urn:microsoft.com/office/officeart/2008/layout/LinedList"/>
    <dgm:cxn modelId="{05164D18-F3E8-4504-A6A1-A2CD1C94E5F7}" type="presParOf" srcId="{2B966721-961C-4D53-AC8A-EC0850BE3715}" destId="{6FB6CF5E-B7CD-411F-BEDB-1F6C7AF94F13}" srcOrd="10" destOrd="0" presId="urn:microsoft.com/office/officeart/2008/layout/LinedList"/>
    <dgm:cxn modelId="{6D2A4655-CD41-444E-8538-576898D2C5A1}" type="presParOf" srcId="{6FB6CF5E-B7CD-411F-BEDB-1F6C7AF94F13}" destId="{7E8F5A6C-F7BA-4D33-9B98-06135EDD31A9}" srcOrd="0" destOrd="0" presId="urn:microsoft.com/office/officeart/2008/layout/LinedList"/>
    <dgm:cxn modelId="{66A16FE2-C532-415F-840C-7B99B4DE8B04}" type="presParOf" srcId="{6FB6CF5E-B7CD-411F-BEDB-1F6C7AF94F13}" destId="{68A073F3-373D-419F-990B-161F0A632A47}" srcOrd="1" destOrd="0" presId="urn:microsoft.com/office/officeart/2008/layout/LinedList"/>
    <dgm:cxn modelId="{6203A548-A3E7-4ACD-84F2-F17BE5AD074A}" type="presParOf" srcId="{6FB6CF5E-B7CD-411F-BEDB-1F6C7AF94F13}" destId="{78A463E8-E26F-4023-8636-BE9BDE0BD96B}" srcOrd="2" destOrd="0" presId="urn:microsoft.com/office/officeart/2008/layout/LinedList"/>
    <dgm:cxn modelId="{08C2F570-3C5C-4EC8-A20F-F8767AE438D8}" type="presParOf" srcId="{2B966721-961C-4D53-AC8A-EC0850BE3715}" destId="{87F4A6C2-4113-4FB5-8869-87980772E18E}" srcOrd="11" destOrd="0" presId="urn:microsoft.com/office/officeart/2008/layout/LinedList"/>
    <dgm:cxn modelId="{DD94C4C5-6F59-4676-A5A7-EDD5B381657F}" type="presParOf" srcId="{2B966721-961C-4D53-AC8A-EC0850BE3715}" destId="{B4DDEACE-9D73-49A3-965C-FC56499A53A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D3C06-9573-45C3-8B9E-384424DEB22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4075E-ABCC-49B1-8757-43867D62FEB3}">
      <dgm:prSet/>
      <dgm:spPr/>
      <dgm:t>
        <a:bodyPr/>
        <a:lstStyle/>
        <a:p>
          <a:r>
            <a:rPr lang="sk-SK" dirty="0"/>
            <a:t>Organizácia</a:t>
          </a:r>
        </a:p>
        <a:p>
          <a:r>
            <a:rPr lang="sk-SK" dirty="0"/>
            <a:t> ↔ </a:t>
          </a:r>
        </a:p>
        <a:p>
          <a:r>
            <a:rPr lang="sk-SK" dirty="0"/>
            <a:t> zamestnanec, brigádnik</a:t>
          </a:r>
          <a:endParaRPr lang="en-US" dirty="0"/>
        </a:p>
      </dgm:t>
    </dgm:pt>
    <dgm:pt modelId="{30425CC1-E1A3-432E-A4EB-47DB8E9018C9}" type="parTrans" cxnId="{ADE28082-DF7D-4058-B890-6206F9513F20}">
      <dgm:prSet/>
      <dgm:spPr/>
      <dgm:t>
        <a:bodyPr/>
        <a:lstStyle/>
        <a:p>
          <a:pPr algn="l"/>
          <a:endParaRPr lang="en-US"/>
        </a:p>
      </dgm:t>
    </dgm:pt>
    <dgm:pt modelId="{428CC4A4-A1EC-4151-AB8D-1DC240FD5922}" type="sibTrans" cxnId="{ADE28082-DF7D-4058-B890-6206F9513F20}">
      <dgm:prSet/>
      <dgm:spPr/>
      <dgm:t>
        <a:bodyPr/>
        <a:lstStyle/>
        <a:p>
          <a:endParaRPr lang="en-US"/>
        </a:p>
      </dgm:t>
    </dgm:pt>
    <dgm:pt modelId="{1075A7BA-16BA-43EC-B610-7741466A8CED}">
      <dgm:prSet custT="1"/>
      <dgm:spPr/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1. pracovná zmluva 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	</a:t>
          </a:r>
          <a:r>
            <a:rPr lang="sk-SK" sz="1400" kern="1200" dirty="0"/>
            <a:t>(§ 42, zákon č. 311/2001 Z. z. Zákonník práce)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2. dohody o prácach vykonávaných mimo pracovného pomeru 	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(§223- 226)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/>
            <a:t>→ </a:t>
          </a:r>
          <a:r>
            <a:rPr lang="sk-SK" sz="1700" b="1" kern="1200" dirty="0"/>
            <a:t>dohoda o vykonaní práce 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(§226) </a:t>
          </a:r>
          <a:r>
            <a:rPr lang="sk-SK" sz="1700" kern="1200" dirty="0"/>
            <a:t>vymedzená výsledkom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7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→</a:t>
          </a:r>
          <a:r>
            <a:rPr lang="sk-SK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1700" b="1" kern="1200" dirty="0"/>
            <a:t>dohoda o pracovnej činnosti 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(§228a)</a:t>
          </a:r>
          <a:r>
            <a:rPr lang="sk-SK" sz="1400" kern="1200" dirty="0"/>
            <a:t> </a:t>
          </a: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príležitostná činnosť vymedzenú druhom práce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4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→ </a:t>
          </a:r>
          <a:r>
            <a:rPr lang="sk-SK" sz="1700" b="1" kern="1200" dirty="0"/>
            <a:t>dohoda o brigádnickej práci študentov </a:t>
          </a:r>
          <a:r>
            <a:rPr lang="sk-SK" sz="1400" kern="1200" dirty="0"/>
            <a:t>(§ 227- 228a)</a:t>
          </a:r>
          <a:endParaRPr lang="en-US" sz="1400" kern="1200" dirty="0"/>
        </a:p>
      </dgm:t>
    </dgm:pt>
    <dgm:pt modelId="{47B250E1-5DC7-42CF-B67A-CD3F92686C4A}" type="parTrans" cxnId="{8731FE19-3031-4A3F-A2FF-7628A13B8A63}">
      <dgm:prSet/>
      <dgm:spPr/>
      <dgm:t>
        <a:bodyPr/>
        <a:lstStyle/>
        <a:p>
          <a:pPr algn="l"/>
          <a:endParaRPr lang="en-US"/>
        </a:p>
      </dgm:t>
    </dgm:pt>
    <dgm:pt modelId="{4B8BE289-4DD3-4328-8896-FB6534EA2907}" type="sibTrans" cxnId="{8731FE19-3031-4A3F-A2FF-7628A13B8A63}">
      <dgm:prSet/>
      <dgm:spPr/>
      <dgm:t>
        <a:bodyPr/>
        <a:lstStyle/>
        <a:p>
          <a:endParaRPr lang="en-US"/>
        </a:p>
      </dgm:t>
    </dgm:pt>
    <dgm:pt modelId="{94BB8D0D-DEB4-464A-A093-D6C5B50762F0}" type="pres">
      <dgm:prSet presAssocID="{4B5D3C06-9573-45C3-8B9E-384424DEB229}" presName="Name0" presStyleCnt="0">
        <dgm:presLayoutVars>
          <dgm:dir/>
          <dgm:resizeHandles val="exact"/>
        </dgm:presLayoutVars>
      </dgm:prSet>
      <dgm:spPr/>
    </dgm:pt>
    <dgm:pt modelId="{F36E02E0-4E93-4962-8564-A5C54A99B5FD}" type="pres">
      <dgm:prSet presAssocID="{09E4075E-ABCC-49B1-8757-43867D62FEB3}" presName="node" presStyleLbl="node1" presStyleIdx="0" presStyleCnt="2" custScaleX="104182" custScaleY="205202">
        <dgm:presLayoutVars>
          <dgm:bulletEnabled val="1"/>
        </dgm:presLayoutVars>
      </dgm:prSet>
      <dgm:spPr/>
    </dgm:pt>
    <dgm:pt modelId="{49E4158A-D6D7-4887-842F-136200CB11EC}" type="pres">
      <dgm:prSet presAssocID="{428CC4A4-A1EC-4151-AB8D-1DC240FD5922}" presName="sibTrans" presStyleLbl="sibTrans1D1" presStyleIdx="0" presStyleCnt="1"/>
      <dgm:spPr/>
    </dgm:pt>
    <dgm:pt modelId="{95820F1D-F541-4A9B-A986-710B4574E3ED}" type="pres">
      <dgm:prSet presAssocID="{428CC4A4-A1EC-4151-AB8D-1DC240FD5922}" presName="connectorText" presStyleLbl="sibTrans1D1" presStyleIdx="0" presStyleCnt="1"/>
      <dgm:spPr/>
    </dgm:pt>
    <dgm:pt modelId="{0C0E2A9B-C0B8-497B-B4E7-0DE20056BA33}" type="pres">
      <dgm:prSet presAssocID="{1075A7BA-16BA-43EC-B610-7741466A8CED}" presName="node" presStyleLbl="node1" presStyleIdx="1" presStyleCnt="2" custScaleX="317453" custScaleY="203917" custLinFactNeighborX="653" custLinFactNeighborY="3214">
        <dgm:presLayoutVars>
          <dgm:bulletEnabled val="1"/>
        </dgm:presLayoutVars>
      </dgm:prSet>
      <dgm:spPr/>
    </dgm:pt>
  </dgm:ptLst>
  <dgm:cxnLst>
    <dgm:cxn modelId="{8731FE19-3031-4A3F-A2FF-7628A13B8A63}" srcId="{4B5D3C06-9573-45C3-8B9E-384424DEB229}" destId="{1075A7BA-16BA-43EC-B610-7741466A8CED}" srcOrd="1" destOrd="0" parTransId="{47B250E1-5DC7-42CF-B67A-CD3F92686C4A}" sibTransId="{4B8BE289-4DD3-4328-8896-FB6534EA2907}"/>
    <dgm:cxn modelId="{374E8246-DAB7-4694-B0D4-209C8E2EE4EE}" type="presOf" srcId="{4B5D3C06-9573-45C3-8B9E-384424DEB229}" destId="{94BB8D0D-DEB4-464A-A093-D6C5B50762F0}" srcOrd="0" destOrd="0" presId="urn:microsoft.com/office/officeart/2016/7/layout/RepeatingBendingProcessNew"/>
    <dgm:cxn modelId="{2BA5D558-1949-4FF2-8C8F-717A56DBC7F2}" type="presOf" srcId="{1075A7BA-16BA-43EC-B610-7741466A8CED}" destId="{0C0E2A9B-C0B8-497B-B4E7-0DE20056BA33}" srcOrd="0" destOrd="0" presId="urn:microsoft.com/office/officeart/2016/7/layout/RepeatingBendingProcessNew"/>
    <dgm:cxn modelId="{ADE28082-DF7D-4058-B890-6206F9513F20}" srcId="{4B5D3C06-9573-45C3-8B9E-384424DEB229}" destId="{09E4075E-ABCC-49B1-8757-43867D62FEB3}" srcOrd="0" destOrd="0" parTransId="{30425CC1-E1A3-432E-A4EB-47DB8E9018C9}" sibTransId="{428CC4A4-A1EC-4151-AB8D-1DC240FD5922}"/>
    <dgm:cxn modelId="{FEE864A2-9664-45CA-9C6A-1E07734BCD1C}" type="presOf" srcId="{09E4075E-ABCC-49B1-8757-43867D62FEB3}" destId="{F36E02E0-4E93-4962-8564-A5C54A99B5FD}" srcOrd="0" destOrd="0" presId="urn:microsoft.com/office/officeart/2016/7/layout/RepeatingBendingProcessNew"/>
    <dgm:cxn modelId="{250106BF-AC72-4268-9586-FFFD9B25379C}" type="presOf" srcId="{428CC4A4-A1EC-4151-AB8D-1DC240FD5922}" destId="{49E4158A-D6D7-4887-842F-136200CB11EC}" srcOrd="0" destOrd="0" presId="urn:microsoft.com/office/officeart/2016/7/layout/RepeatingBendingProcessNew"/>
    <dgm:cxn modelId="{2FE355C3-3D8C-41CD-86C5-929AA8A1B1A4}" type="presOf" srcId="{428CC4A4-A1EC-4151-AB8D-1DC240FD5922}" destId="{95820F1D-F541-4A9B-A986-710B4574E3ED}" srcOrd="1" destOrd="0" presId="urn:microsoft.com/office/officeart/2016/7/layout/RepeatingBendingProcessNew"/>
    <dgm:cxn modelId="{3593EFD1-A723-42B5-B467-A47C1B8A25C4}" type="presParOf" srcId="{94BB8D0D-DEB4-464A-A093-D6C5B50762F0}" destId="{F36E02E0-4E93-4962-8564-A5C54A99B5FD}" srcOrd="0" destOrd="0" presId="urn:microsoft.com/office/officeart/2016/7/layout/RepeatingBendingProcessNew"/>
    <dgm:cxn modelId="{1AEFC1C5-CF48-40A8-8419-00E9A987A26A}" type="presParOf" srcId="{94BB8D0D-DEB4-464A-A093-D6C5B50762F0}" destId="{49E4158A-D6D7-4887-842F-136200CB11EC}" srcOrd="1" destOrd="0" presId="urn:microsoft.com/office/officeart/2016/7/layout/RepeatingBendingProcessNew"/>
    <dgm:cxn modelId="{0EF9D498-E068-4107-A1B6-9B0C59DF3479}" type="presParOf" srcId="{49E4158A-D6D7-4887-842F-136200CB11EC}" destId="{95820F1D-F541-4A9B-A986-710B4574E3ED}" srcOrd="0" destOrd="0" presId="urn:microsoft.com/office/officeart/2016/7/layout/RepeatingBendingProcessNew"/>
    <dgm:cxn modelId="{26BFEA00-722D-4C12-87E2-61DA2F559AAF}" type="presParOf" srcId="{94BB8D0D-DEB4-464A-A093-D6C5B50762F0}" destId="{0C0E2A9B-C0B8-497B-B4E7-0DE20056BA3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5D3C06-9573-45C3-8B9E-384424DEB22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4075E-ABCC-49B1-8757-43867D62FEB3}">
      <dgm:prSet custT="1"/>
      <dgm:spPr/>
      <dgm:t>
        <a:bodyPr/>
        <a:lstStyle/>
        <a:p>
          <a:r>
            <a:rPr lang="sk-SK" sz="2300" dirty="0"/>
            <a:t>organizácia </a:t>
          </a:r>
        </a:p>
        <a:p>
          <a:r>
            <a:rPr lang="sk-SK" sz="2300" dirty="0"/>
            <a:t>↔ </a:t>
          </a:r>
        </a:p>
        <a:p>
          <a:r>
            <a:rPr lang="sk-SK" sz="2300" dirty="0"/>
            <a:t>účastník podujatia </a:t>
          </a:r>
          <a:endParaRPr lang="en-US" sz="2300" dirty="0"/>
        </a:p>
      </dgm:t>
    </dgm:pt>
    <dgm:pt modelId="{30425CC1-E1A3-432E-A4EB-47DB8E9018C9}" type="parTrans" cxnId="{ADE28082-DF7D-4058-B890-6206F9513F20}">
      <dgm:prSet/>
      <dgm:spPr/>
      <dgm:t>
        <a:bodyPr/>
        <a:lstStyle/>
        <a:p>
          <a:pPr algn="l"/>
          <a:endParaRPr lang="en-US"/>
        </a:p>
      </dgm:t>
    </dgm:pt>
    <dgm:pt modelId="{428CC4A4-A1EC-4151-AB8D-1DC240FD5922}" type="sibTrans" cxnId="{ADE28082-DF7D-4058-B890-6206F9513F20}">
      <dgm:prSet/>
      <dgm:spPr/>
      <dgm:t>
        <a:bodyPr/>
        <a:lstStyle/>
        <a:p>
          <a:endParaRPr lang="en-US"/>
        </a:p>
      </dgm:t>
    </dgm:pt>
    <dgm:pt modelId="{1075A7BA-16BA-43EC-B610-7741466A8CED}">
      <dgm:prSet custT="1"/>
      <dgm:spPr/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</a:t>
          </a:r>
          <a:r>
            <a:rPr lang="sk-SK" sz="1800" b="1" kern="1200" dirty="0"/>
            <a:t>. dohoda o výkone dobrovoľníckej činnosti </a:t>
          </a:r>
          <a:endParaRPr lang="sk-SK" sz="1800" kern="1200" dirty="0"/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	</a:t>
          </a:r>
          <a:r>
            <a:rPr lang="sk-SK" sz="1800" kern="1200" dirty="0"/>
            <a:t>(§ 6 zákona č. 406/2011 Z. z. o dobrovoľníctve)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800" kern="1200" dirty="0"/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2. zmluva o spolupráci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	(§51 zákona č. 40/1964 Zb. Občiansky zákonník)</a:t>
          </a:r>
          <a:endParaRPr lang="en-US" sz="1800" b="1" kern="1200" dirty="0"/>
        </a:p>
      </dgm:t>
    </dgm:pt>
    <dgm:pt modelId="{47B250E1-5DC7-42CF-B67A-CD3F92686C4A}" type="parTrans" cxnId="{8731FE19-3031-4A3F-A2FF-7628A13B8A63}">
      <dgm:prSet/>
      <dgm:spPr/>
      <dgm:t>
        <a:bodyPr/>
        <a:lstStyle/>
        <a:p>
          <a:pPr algn="l"/>
          <a:endParaRPr lang="en-US"/>
        </a:p>
      </dgm:t>
    </dgm:pt>
    <dgm:pt modelId="{4B8BE289-4DD3-4328-8896-FB6534EA2907}" type="sibTrans" cxnId="{8731FE19-3031-4A3F-A2FF-7628A13B8A63}">
      <dgm:prSet/>
      <dgm:spPr/>
      <dgm:t>
        <a:bodyPr/>
        <a:lstStyle/>
        <a:p>
          <a:endParaRPr lang="en-US"/>
        </a:p>
      </dgm:t>
    </dgm:pt>
    <dgm:pt modelId="{94BB8D0D-DEB4-464A-A093-D6C5B50762F0}" type="pres">
      <dgm:prSet presAssocID="{4B5D3C06-9573-45C3-8B9E-384424DEB229}" presName="Name0" presStyleCnt="0">
        <dgm:presLayoutVars>
          <dgm:dir/>
          <dgm:resizeHandles val="exact"/>
        </dgm:presLayoutVars>
      </dgm:prSet>
      <dgm:spPr/>
    </dgm:pt>
    <dgm:pt modelId="{F36E02E0-4E93-4962-8564-A5C54A99B5FD}" type="pres">
      <dgm:prSet presAssocID="{09E4075E-ABCC-49B1-8757-43867D62FEB3}" presName="node" presStyleLbl="node1" presStyleIdx="0" presStyleCnt="2" custScaleX="104182" custScaleY="205202">
        <dgm:presLayoutVars>
          <dgm:bulletEnabled val="1"/>
        </dgm:presLayoutVars>
      </dgm:prSet>
      <dgm:spPr/>
    </dgm:pt>
    <dgm:pt modelId="{49E4158A-D6D7-4887-842F-136200CB11EC}" type="pres">
      <dgm:prSet presAssocID="{428CC4A4-A1EC-4151-AB8D-1DC240FD5922}" presName="sibTrans" presStyleLbl="sibTrans1D1" presStyleIdx="0" presStyleCnt="1"/>
      <dgm:spPr/>
    </dgm:pt>
    <dgm:pt modelId="{95820F1D-F541-4A9B-A986-710B4574E3ED}" type="pres">
      <dgm:prSet presAssocID="{428CC4A4-A1EC-4151-AB8D-1DC240FD5922}" presName="connectorText" presStyleLbl="sibTrans1D1" presStyleIdx="0" presStyleCnt="1"/>
      <dgm:spPr/>
    </dgm:pt>
    <dgm:pt modelId="{0C0E2A9B-C0B8-497B-B4E7-0DE20056BA33}" type="pres">
      <dgm:prSet presAssocID="{1075A7BA-16BA-43EC-B610-7741466A8CED}" presName="node" presStyleLbl="node1" presStyleIdx="1" presStyleCnt="2" custScaleX="317453" custScaleY="203917" custLinFactNeighborX="653" custLinFactNeighborY="3214">
        <dgm:presLayoutVars>
          <dgm:bulletEnabled val="1"/>
        </dgm:presLayoutVars>
      </dgm:prSet>
      <dgm:spPr/>
    </dgm:pt>
  </dgm:ptLst>
  <dgm:cxnLst>
    <dgm:cxn modelId="{8731FE19-3031-4A3F-A2FF-7628A13B8A63}" srcId="{4B5D3C06-9573-45C3-8B9E-384424DEB229}" destId="{1075A7BA-16BA-43EC-B610-7741466A8CED}" srcOrd="1" destOrd="0" parTransId="{47B250E1-5DC7-42CF-B67A-CD3F92686C4A}" sibTransId="{4B8BE289-4DD3-4328-8896-FB6534EA2907}"/>
    <dgm:cxn modelId="{374E8246-DAB7-4694-B0D4-209C8E2EE4EE}" type="presOf" srcId="{4B5D3C06-9573-45C3-8B9E-384424DEB229}" destId="{94BB8D0D-DEB4-464A-A093-D6C5B50762F0}" srcOrd="0" destOrd="0" presId="urn:microsoft.com/office/officeart/2016/7/layout/RepeatingBendingProcessNew"/>
    <dgm:cxn modelId="{2BA5D558-1949-4FF2-8C8F-717A56DBC7F2}" type="presOf" srcId="{1075A7BA-16BA-43EC-B610-7741466A8CED}" destId="{0C0E2A9B-C0B8-497B-B4E7-0DE20056BA33}" srcOrd="0" destOrd="0" presId="urn:microsoft.com/office/officeart/2016/7/layout/RepeatingBendingProcessNew"/>
    <dgm:cxn modelId="{ADE28082-DF7D-4058-B890-6206F9513F20}" srcId="{4B5D3C06-9573-45C3-8B9E-384424DEB229}" destId="{09E4075E-ABCC-49B1-8757-43867D62FEB3}" srcOrd="0" destOrd="0" parTransId="{30425CC1-E1A3-432E-A4EB-47DB8E9018C9}" sibTransId="{428CC4A4-A1EC-4151-AB8D-1DC240FD5922}"/>
    <dgm:cxn modelId="{FEE864A2-9664-45CA-9C6A-1E07734BCD1C}" type="presOf" srcId="{09E4075E-ABCC-49B1-8757-43867D62FEB3}" destId="{F36E02E0-4E93-4962-8564-A5C54A99B5FD}" srcOrd="0" destOrd="0" presId="urn:microsoft.com/office/officeart/2016/7/layout/RepeatingBendingProcessNew"/>
    <dgm:cxn modelId="{250106BF-AC72-4268-9586-FFFD9B25379C}" type="presOf" srcId="{428CC4A4-A1EC-4151-AB8D-1DC240FD5922}" destId="{49E4158A-D6D7-4887-842F-136200CB11EC}" srcOrd="0" destOrd="0" presId="urn:microsoft.com/office/officeart/2016/7/layout/RepeatingBendingProcessNew"/>
    <dgm:cxn modelId="{2FE355C3-3D8C-41CD-86C5-929AA8A1B1A4}" type="presOf" srcId="{428CC4A4-A1EC-4151-AB8D-1DC240FD5922}" destId="{95820F1D-F541-4A9B-A986-710B4574E3ED}" srcOrd="1" destOrd="0" presId="urn:microsoft.com/office/officeart/2016/7/layout/RepeatingBendingProcessNew"/>
    <dgm:cxn modelId="{3593EFD1-A723-42B5-B467-A47C1B8A25C4}" type="presParOf" srcId="{94BB8D0D-DEB4-464A-A093-D6C5B50762F0}" destId="{F36E02E0-4E93-4962-8564-A5C54A99B5FD}" srcOrd="0" destOrd="0" presId="urn:microsoft.com/office/officeart/2016/7/layout/RepeatingBendingProcessNew"/>
    <dgm:cxn modelId="{1AEFC1C5-CF48-40A8-8419-00E9A987A26A}" type="presParOf" srcId="{94BB8D0D-DEB4-464A-A093-D6C5B50762F0}" destId="{49E4158A-D6D7-4887-842F-136200CB11EC}" srcOrd="1" destOrd="0" presId="urn:microsoft.com/office/officeart/2016/7/layout/RepeatingBendingProcessNew"/>
    <dgm:cxn modelId="{0EF9D498-E068-4107-A1B6-9B0C59DF3479}" type="presParOf" srcId="{49E4158A-D6D7-4887-842F-136200CB11EC}" destId="{95820F1D-F541-4A9B-A986-710B4574E3ED}" srcOrd="0" destOrd="0" presId="urn:microsoft.com/office/officeart/2016/7/layout/RepeatingBendingProcessNew"/>
    <dgm:cxn modelId="{26BFEA00-722D-4C12-87E2-61DA2F559AAF}" type="presParOf" srcId="{94BB8D0D-DEB4-464A-A093-D6C5B50762F0}" destId="{0C0E2A9B-C0B8-497B-B4E7-0DE20056BA3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5D3C06-9573-45C3-8B9E-384424DEB22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4075E-ABCC-49B1-8757-43867D62FEB3}">
      <dgm:prSet custT="1"/>
      <dgm:spPr/>
      <dgm:t>
        <a:bodyPr/>
        <a:lstStyle/>
        <a:p>
          <a:r>
            <a:rPr lang="sk-SK" sz="2300" dirty="0"/>
            <a:t>organizácia </a:t>
          </a:r>
        </a:p>
        <a:p>
          <a:r>
            <a:rPr lang="sk-SK" sz="2300" dirty="0"/>
            <a:t>↔ </a:t>
          </a:r>
        </a:p>
        <a:p>
          <a:r>
            <a:rPr lang="sk-SK" sz="2300" dirty="0"/>
            <a:t>dodávateľ tovaru a služby </a:t>
          </a:r>
          <a:endParaRPr lang="en-US" sz="2300" dirty="0"/>
        </a:p>
      </dgm:t>
    </dgm:pt>
    <dgm:pt modelId="{30425CC1-E1A3-432E-A4EB-47DB8E9018C9}" type="parTrans" cxnId="{ADE28082-DF7D-4058-B890-6206F9513F20}">
      <dgm:prSet/>
      <dgm:spPr/>
      <dgm:t>
        <a:bodyPr/>
        <a:lstStyle/>
        <a:p>
          <a:pPr algn="l"/>
          <a:endParaRPr lang="en-US"/>
        </a:p>
      </dgm:t>
    </dgm:pt>
    <dgm:pt modelId="{428CC4A4-A1EC-4151-AB8D-1DC240FD5922}" type="sibTrans" cxnId="{ADE28082-DF7D-4058-B890-6206F9513F20}">
      <dgm:prSet/>
      <dgm:spPr/>
      <dgm:t>
        <a:bodyPr/>
        <a:lstStyle/>
        <a:p>
          <a:endParaRPr lang="en-US"/>
        </a:p>
      </dgm:t>
    </dgm:pt>
    <dgm:pt modelId="{1075A7BA-16BA-43EC-B610-7741466A8CED}">
      <dgm:prSet custT="1"/>
      <dgm:spPr/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</a:t>
          </a:r>
          <a:r>
            <a:rPr lang="sk-SK" sz="1800" b="1" kern="1200" dirty="0"/>
            <a:t>. ochrana osobných údajov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(zákon č. 18/2018 </a:t>
          </a:r>
          <a:r>
            <a:rPr lang="sk-SK" sz="1600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Z.z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., 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NARIADENIE EURÓPSKEHO PARLAMENTU A 	RADY (EÚ) 2016/679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)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2. </a:t>
          </a:r>
          <a:r>
            <a:rPr lang="sk-SK" sz="1800" b="1" kern="1200" dirty="0"/>
            <a:t>zmluva o zabezpečení výkonu činnosti </a:t>
          </a:r>
          <a:r>
            <a:rPr lang="sk-SK" sz="1800" kern="1200" dirty="0"/>
            <a:t>zodpovednej osoby pri ochrane osobných údajov dotknutých osôb,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3. </a:t>
          </a:r>
          <a:r>
            <a:rPr lang="sk-SK" sz="1800" b="1" kern="1200" dirty="0"/>
            <a:t>zmluva o dielo</a:t>
          </a:r>
          <a:r>
            <a:rPr lang="sk-SK" sz="1800" kern="1200" dirty="0"/>
            <a:t>,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- zabezpečenie a organizovanie koncertu</a:t>
          </a:r>
          <a:r>
            <a:rPr lang="sk-SK" sz="1800" kern="1200" baseline="30000" dirty="0"/>
            <a:t>	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- tlač publikácie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 269 ods.2, zákon č. 513/1991 Zb. Obchodný zákonník)</a:t>
          </a:r>
        </a:p>
      </dgm:t>
    </dgm:pt>
    <dgm:pt modelId="{47B250E1-5DC7-42CF-B67A-CD3F92686C4A}" type="parTrans" cxnId="{8731FE19-3031-4A3F-A2FF-7628A13B8A63}">
      <dgm:prSet/>
      <dgm:spPr/>
      <dgm:t>
        <a:bodyPr/>
        <a:lstStyle/>
        <a:p>
          <a:pPr algn="l"/>
          <a:endParaRPr lang="en-US"/>
        </a:p>
      </dgm:t>
    </dgm:pt>
    <dgm:pt modelId="{4B8BE289-4DD3-4328-8896-FB6534EA2907}" type="sibTrans" cxnId="{8731FE19-3031-4A3F-A2FF-7628A13B8A63}">
      <dgm:prSet/>
      <dgm:spPr/>
      <dgm:t>
        <a:bodyPr/>
        <a:lstStyle/>
        <a:p>
          <a:endParaRPr lang="en-US"/>
        </a:p>
      </dgm:t>
    </dgm:pt>
    <dgm:pt modelId="{94BB8D0D-DEB4-464A-A093-D6C5B50762F0}" type="pres">
      <dgm:prSet presAssocID="{4B5D3C06-9573-45C3-8B9E-384424DEB229}" presName="Name0" presStyleCnt="0">
        <dgm:presLayoutVars>
          <dgm:dir/>
          <dgm:resizeHandles val="exact"/>
        </dgm:presLayoutVars>
      </dgm:prSet>
      <dgm:spPr/>
    </dgm:pt>
    <dgm:pt modelId="{F36E02E0-4E93-4962-8564-A5C54A99B5FD}" type="pres">
      <dgm:prSet presAssocID="{09E4075E-ABCC-49B1-8757-43867D62FEB3}" presName="node" presStyleLbl="node1" presStyleIdx="0" presStyleCnt="2" custScaleX="104182" custScaleY="205202">
        <dgm:presLayoutVars>
          <dgm:bulletEnabled val="1"/>
        </dgm:presLayoutVars>
      </dgm:prSet>
      <dgm:spPr/>
    </dgm:pt>
    <dgm:pt modelId="{49E4158A-D6D7-4887-842F-136200CB11EC}" type="pres">
      <dgm:prSet presAssocID="{428CC4A4-A1EC-4151-AB8D-1DC240FD5922}" presName="sibTrans" presStyleLbl="sibTrans1D1" presStyleIdx="0" presStyleCnt="1"/>
      <dgm:spPr/>
    </dgm:pt>
    <dgm:pt modelId="{95820F1D-F541-4A9B-A986-710B4574E3ED}" type="pres">
      <dgm:prSet presAssocID="{428CC4A4-A1EC-4151-AB8D-1DC240FD5922}" presName="connectorText" presStyleLbl="sibTrans1D1" presStyleIdx="0" presStyleCnt="1"/>
      <dgm:spPr/>
    </dgm:pt>
    <dgm:pt modelId="{0C0E2A9B-C0B8-497B-B4E7-0DE20056BA33}" type="pres">
      <dgm:prSet presAssocID="{1075A7BA-16BA-43EC-B610-7741466A8CED}" presName="node" presStyleLbl="node1" presStyleIdx="1" presStyleCnt="2" custScaleX="317453" custScaleY="203917" custLinFactNeighborX="653" custLinFactNeighborY="1285">
        <dgm:presLayoutVars>
          <dgm:bulletEnabled val="1"/>
        </dgm:presLayoutVars>
      </dgm:prSet>
      <dgm:spPr/>
    </dgm:pt>
  </dgm:ptLst>
  <dgm:cxnLst>
    <dgm:cxn modelId="{8731FE19-3031-4A3F-A2FF-7628A13B8A63}" srcId="{4B5D3C06-9573-45C3-8B9E-384424DEB229}" destId="{1075A7BA-16BA-43EC-B610-7741466A8CED}" srcOrd="1" destOrd="0" parTransId="{47B250E1-5DC7-42CF-B67A-CD3F92686C4A}" sibTransId="{4B8BE289-4DD3-4328-8896-FB6534EA2907}"/>
    <dgm:cxn modelId="{374E8246-DAB7-4694-B0D4-209C8E2EE4EE}" type="presOf" srcId="{4B5D3C06-9573-45C3-8B9E-384424DEB229}" destId="{94BB8D0D-DEB4-464A-A093-D6C5B50762F0}" srcOrd="0" destOrd="0" presId="urn:microsoft.com/office/officeart/2016/7/layout/RepeatingBendingProcessNew"/>
    <dgm:cxn modelId="{2BA5D558-1949-4FF2-8C8F-717A56DBC7F2}" type="presOf" srcId="{1075A7BA-16BA-43EC-B610-7741466A8CED}" destId="{0C0E2A9B-C0B8-497B-B4E7-0DE20056BA33}" srcOrd="0" destOrd="0" presId="urn:microsoft.com/office/officeart/2016/7/layout/RepeatingBendingProcessNew"/>
    <dgm:cxn modelId="{ADE28082-DF7D-4058-B890-6206F9513F20}" srcId="{4B5D3C06-9573-45C3-8B9E-384424DEB229}" destId="{09E4075E-ABCC-49B1-8757-43867D62FEB3}" srcOrd="0" destOrd="0" parTransId="{30425CC1-E1A3-432E-A4EB-47DB8E9018C9}" sibTransId="{428CC4A4-A1EC-4151-AB8D-1DC240FD5922}"/>
    <dgm:cxn modelId="{FEE864A2-9664-45CA-9C6A-1E07734BCD1C}" type="presOf" srcId="{09E4075E-ABCC-49B1-8757-43867D62FEB3}" destId="{F36E02E0-4E93-4962-8564-A5C54A99B5FD}" srcOrd="0" destOrd="0" presId="urn:microsoft.com/office/officeart/2016/7/layout/RepeatingBendingProcessNew"/>
    <dgm:cxn modelId="{250106BF-AC72-4268-9586-FFFD9B25379C}" type="presOf" srcId="{428CC4A4-A1EC-4151-AB8D-1DC240FD5922}" destId="{49E4158A-D6D7-4887-842F-136200CB11EC}" srcOrd="0" destOrd="0" presId="urn:microsoft.com/office/officeart/2016/7/layout/RepeatingBendingProcessNew"/>
    <dgm:cxn modelId="{2FE355C3-3D8C-41CD-86C5-929AA8A1B1A4}" type="presOf" srcId="{428CC4A4-A1EC-4151-AB8D-1DC240FD5922}" destId="{95820F1D-F541-4A9B-A986-710B4574E3ED}" srcOrd="1" destOrd="0" presId="urn:microsoft.com/office/officeart/2016/7/layout/RepeatingBendingProcessNew"/>
    <dgm:cxn modelId="{3593EFD1-A723-42B5-B467-A47C1B8A25C4}" type="presParOf" srcId="{94BB8D0D-DEB4-464A-A093-D6C5B50762F0}" destId="{F36E02E0-4E93-4962-8564-A5C54A99B5FD}" srcOrd="0" destOrd="0" presId="urn:microsoft.com/office/officeart/2016/7/layout/RepeatingBendingProcessNew"/>
    <dgm:cxn modelId="{1AEFC1C5-CF48-40A8-8419-00E9A987A26A}" type="presParOf" srcId="{94BB8D0D-DEB4-464A-A093-D6C5B50762F0}" destId="{49E4158A-D6D7-4887-842F-136200CB11EC}" srcOrd="1" destOrd="0" presId="urn:microsoft.com/office/officeart/2016/7/layout/RepeatingBendingProcessNew"/>
    <dgm:cxn modelId="{0EF9D498-E068-4107-A1B6-9B0C59DF3479}" type="presParOf" srcId="{49E4158A-D6D7-4887-842F-136200CB11EC}" destId="{95820F1D-F541-4A9B-A986-710B4574E3ED}" srcOrd="0" destOrd="0" presId="urn:microsoft.com/office/officeart/2016/7/layout/RepeatingBendingProcessNew"/>
    <dgm:cxn modelId="{26BFEA00-722D-4C12-87E2-61DA2F559AAF}" type="presParOf" srcId="{94BB8D0D-DEB4-464A-A093-D6C5B50762F0}" destId="{0C0E2A9B-C0B8-497B-B4E7-0DE20056BA3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D3C06-9573-45C3-8B9E-384424DEB22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4075E-ABCC-49B1-8757-43867D62FEB3}">
      <dgm:prSet custT="1"/>
      <dgm:spPr/>
      <dgm:t>
        <a:bodyPr/>
        <a:lstStyle/>
        <a:p>
          <a:r>
            <a:rPr lang="sk-SK" sz="2300" dirty="0"/>
            <a:t>Dane</a:t>
          </a:r>
          <a:endParaRPr lang="en-US" sz="2300" dirty="0"/>
        </a:p>
      </dgm:t>
    </dgm:pt>
    <dgm:pt modelId="{30425CC1-E1A3-432E-A4EB-47DB8E9018C9}" type="parTrans" cxnId="{ADE28082-DF7D-4058-B890-6206F9513F20}">
      <dgm:prSet/>
      <dgm:spPr/>
      <dgm:t>
        <a:bodyPr/>
        <a:lstStyle/>
        <a:p>
          <a:pPr algn="l"/>
          <a:endParaRPr lang="en-US"/>
        </a:p>
      </dgm:t>
    </dgm:pt>
    <dgm:pt modelId="{428CC4A4-A1EC-4151-AB8D-1DC240FD5922}" type="sibTrans" cxnId="{ADE28082-DF7D-4058-B890-6206F9513F20}">
      <dgm:prSet/>
      <dgm:spPr/>
      <dgm:t>
        <a:bodyPr/>
        <a:lstStyle/>
        <a:p>
          <a:endParaRPr lang="en-US"/>
        </a:p>
      </dgm:t>
    </dgm:pt>
    <dgm:pt modelId="{1075A7BA-16BA-43EC-B610-7741466A8CED}">
      <dgm:prSet custT="1"/>
      <dgm:spPr/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</a:t>
          </a:r>
          <a:r>
            <a:rPr lang="pl-PL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Zákon č. 595/2003 Z. z. o dani z príjmov</a:t>
          </a:r>
          <a:endParaRPr lang="sk-SK" sz="18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47B250E1-5DC7-42CF-B67A-CD3F92686C4A}" type="parTrans" cxnId="{8731FE19-3031-4A3F-A2FF-7628A13B8A63}">
      <dgm:prSet/>
      <dgm:spPr/>
      <dgm:t>
        <a:bodyPr/>
        <a:lstStyle/>
        <a:p>
          <a:pPr algn="l"/>
          <a:endParaRPr lang="en-US"/>
        </a:p>
      </dgm:t>
    </dgm:pt>
    <dgm:pt modelId="{4B8BE289-4DD3-4328-8896-FB6534EA2907}" type="sibTrans" cxnId="{8731FE19-3031-4A3F-A2FF-7628A13B8A63}">
      <dgm:prSet/>
      <dgm:spPr/>
      <dgm:t>
        <a:bodyPr/>
        <a:lstStyle/>
        <a:p>
          <a:endParaRPr lang="en-US"/>
        </a:p>
      </dgm:t>
    </dgm:pt>
    <dgm:pt modelId="{94BB8D0D-DEB4-464A-A093-D6C5B50762F0}" type="pres">
      <dgm:prSet presAssocID="{4B5D3C06-9573-45C3-8B9E-384424DEB229}" presName="Name0" presStyleCnt="0">
        <dgm:presLayoutVars>
          <dgm:dir/>
          <dgm:resizeHandles val="exact"/>
        </dgm:presLayoutVars>
      </dgm:prSet>
      <dgm:spPr/>
    </dgm:pt>
    <dgm:pt modelId="{F36E02E0-4E93-4962-8564-A5C54A99B5FD}" type="pres">
      <dgm:prSet presAssocID="{09E4075E-ABCC-49B1-8757-43867D62FEB3}" presName="node" presStyleLbl="node1" presStyleIdx="0" presStyleCnt="2" custScaleX="171544" custScaleY="205202">
        <dgm:presLayoutVars>
          <dgm:bulletEnabled val="1"/>
        </dgm:presLayoutVars>
      </dgm:prSet>
      <dgm:spPr/>
    </dgm:pt>
    <dgm:pt modelId="{49E4158A-D6D7-4887-842F-136200CB11EC}" type="pres">
      <dgm:prSet presAssocID="{428CC4A4-A1EC-4151-AB8D-1DC240FD5922}" presName="sibTrans" presStyleLbl="sibTrans1D1" presStyleIdx="0" presStyleCnt="1"/>
      <dgm:spPr/>
    </dgm:pt>
    <dgm:pt modelId="{95820F1D-F541-4A9B-A986-710B4574E3ED}" type="pres">
      <dgm:prSet presAssocID="{428CC4A4-A1EC-4151-AB8D-1DC240FD5922}" presName="connectorText" presStyleLbl="sibTrans1D1" presStyleIdx="0" presStyleCnt="1"/>
      <dgm:spPr/>
    </dgm:pt>
    <dgm:pt modelId="{0C0E2A9B-C0B8-497B-B4E7-0DE20056BA33}" type="pres">
      <dgm:prSet presAssocID="{1075A7BA-16BA-43EC-B610-7741466A8CED}" presName="node" presStyleLbl="node1" presStyleIdx="1" presStyleCnt="2" custScaleX="731341" custScaleY="203917" custLinFactNeighborX="653" custLinFactNeighborY="1285">
        <dgm:presLayoutVars>
          <dgm:bulletEnabled val="1"/>
        </dgm:presLayoutVars>
      </dgm:prSet>
      <dgm:spPr/>
    </dgm:pt>
  </dgm:ptLst>
  <dgm:cxnLst>
    <dgm:cxn modelId="{8731FE19-3031-4A3F-A2FF-7628A13B8A63}" srcId="{4B5D3C06-9573-45C3-8B9E-384424DEB229}" destId="{1075A7BA-16BA-43EC-B610-7741466A8CED}" srcOrd="1" destOrd="0" parTransId="{47B250E1-5DC7-42CF-B67A-CD3F92686C4A}" sibTransId="{4B8BE289-4DD3-4328-8896-FB6534EA2907}"/>
    <dgm:cxn modelId="{374E8246-DAB7-4694-B0D4-209C8E2EE4EE}" type="presOf" srcId="{4B5D3C06-9573-45C3-8B9E-384424DEB229}" destId="{94BB8D0D-DEB4-464A-A093-D6C5B50762F0}" srcOrd="0" destOrd="0" presId="urn:microsoft.com/office/officeart/2016/7/layout/RepeatingBendingProcessNew"/>
    <dgm:cxn modelId="{2BA5D558-1949-4FF2-8C8F-717A56DBC7F2}" type="presOf" srcId="{1075A7BA-16BA-43EC-B610-7741466A8CED}" destId="{0C0E2A9B-C0B8-497B-B4E7-0DE20056BA33}" srcOrd="0" destOrd="0" presId="urn:microsoft.com/office/officeart/2016/7/layout/RepeatingBendingProcessNew"/>
    <dgm:cxn modelId="{ADE28082-DF7D-4058-B890-6206F9513F20}" srcId="{4B5D3C06-9573-45C3-8B9E-384424DEB229}" destId="{09E4075E-ABCC-49B1-8757-43867D62FEB3}" srcOrd="0" destOrd="0" parTransId="{30425CC1-E1A3-432E-A4EB-47DB8E9018C9}" sibTransId="{428CC4A4-A1EC-4151-AB8D-1DC240FD5922}"/>
    <dgm:cxn modelId="{FEE864A2-9664-45CA-9C6A-1E07734BCD1C}" type="presOf" srcId="{09E4075E-ABCC-49B1-8757-43867D62FEB3}" destId="{F36E02E0-4E93-4962-8564-A5C54A99B5FD}" srcOrd="0" destOrd="0" presId="urn:microsoft.com/office/officeart/2016/7/layout/RepeatingBendingProcessNew"/>
    <dgm:cxn modelId="{250106BF-AC72-4268-9586-FFFD9B25379C}" type="presOf" srcId="{428CC4A4-A1EC-4151-AB8D-1DC240FD5922}" destId="{49E4158A-D6D7-4887-842F-136200CB11EC}" srcOrd="0" destOrd="0" presId="urn:microsoft.com/office/officeart/2016/7/layout/RepeatingBendingProcessNew"/>
    <dgm:cxn modelId="{2FE355C3-3D8C-41CD-86C5-929AA8A1B1A4}" type="presOf" srcId="{428CC4A4-A1EC-4151-AB8D-1DC240FD5922}" destId="{95820F1D-F541-4A9B-A986-710B4574E3ED}" srcOrd="1" destOrd="0" presId="urn:microsoft.com/office/officeart/2016/7/layout/RepeatingBendingProcessNew"/>
    <dgm:cxn modelId="{3593EFD1-A723-42B5-B467-A47C1B8A25C4}" type="presParOf" srcId="{94BB8D0D-DEB4-464A-A093-D6C5B50762F0}" destId="{F36E02E0-4E93-4962-8564-A5C54A99B5FD}" srcOrd="0" destOrd="0" presId="urn:microsoft.com/office/officeart/2016/7/layout/RepeatingBendingProcessNew"/>
    <dgm:cxn modelId="{1AEFC1C5-CF48-40A8-8419-00E9A987A26A}" type="presParOf" srcId="{94BB8D0D-DEB4-464A-A093-D6C5B50762F0}" destId="{49E4158A-D6D7-4887-842F-136200CB11EC}" srcOrd="1" destOrd="0" presId="urn:microsoft.com/office/officeart/2016/7/layout/RepeatingBendingProcessNew"/>
    <dgm:cxn modelId="{0EF9D498-E068-4107-A1B6-9B0C59DF3479}" type="presParOf" srcId="{49E4158A-D6D7-4887-842F-136200CB11EC}" destId="{95820F1D-F541-4A9B-A986-710B4574E3ED}" srcOrd="0" destOrd="0" presId="urn:microsoft.com/office/officeart/2016/7/layout/RepeatingBendingProcessNew"/>
    <dgm:cxn modelId="{26BFEA00-722D-4C12-87E2-61DA2F559AAF}" type="presParOf" srcId="{94BB8D0D-DEB4-464A-A093-D6C5B50762F0}" destId="{0C0E2A9B-C0B8-497B-B4E7-0DE20056BA3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CDDBD-9A0F-4DD2-B467-C142BF6BEE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AF7F06-E4B8-46C0-9F68-2BE72D80521B}">
      <dgm:prSet/>
      <dgm:spPr/>
      <dgm:t>
        <a:bodyPr/>
        <a:lstStyle/>
        <a:p>
          <a:r>
            <a:rPr lang="sk-SK" dirty="0"/>
            <a:t>Čo Vám napadne ako prvé, že Vám chýba k rozvoju Vašich zručností?</a:t>
          </a:r>
          <a:endParaRPr lang="en-US" dirty="0"/>
        </a:p>
      </dgm:t>
    </dgm:pt>
    <dgm:pt modelId="{0C4319D4-9971-4D60-BF41-05D0333E98D9}" type="parTrans" cxnId="{19A57B8B-36D2-4695-BE7B-F5977BB4E9A6}">
      <dgm:prSet/>
      <dgm:spPr/>
      <dgm:t>
        <a:bodyPr/>
        <a:lstStyle/>
        <a:p>
          <a:endParaRPr lang="en-US"/>
        </a:p>
      </dgm:t>
    </dgm:pt>
    <dgm:pt modelId="{3FE01483-1370-47C4-BF1A-E9B60B54D0E1}" type="sibTrans" cxnId="{19A57B8B-36D2-4695-BE7B-F5977BB4E9A6}">
      <dgm:prSet/>
      <dgm:spPr/>
      <dgm:t>
        <a:bodyPr/>
        <a:lstStyle/>
        <a:p>
          <a:endParaRPr lang="en-US"/>
        </a:p>
      </dgm:t>
    </dgm:pt>
    <dgm:pt modelId="{19C611AF-BFED-4682-B50B-27DD75105F83}">
      <dgm:prSet/>
      <dgm:spPr/>
      <dgm:t>
        <a:bodyPr/>
        <a:lstStyle/>
        <a:p>
          <a:r>
            <a:rPr lang="sk-SK" dirty="0"/>
            <a:t>Aká téma Vás zaujíma?</a:t>
          </a:r>
          <a:endParaRPr lang="en-US" dirty="0"/>
        </a:p>
      </dgm:t>
    </dgm:pt>
    <dgm:pt modelId="{0EF81501-27F9-4B75-8260-E28A76EFF0E8}" type="parTrans" cxnId="{ED008823-8AB4-4F08-9781-DFE290A358DB}">
      <dgm:prSet/>
      <dgm:spPr/>
      <dgm:t>
        <a:bodyPr/>
        <a:lstStyle/>
        <a:p>
          <a:endParaRPr lang="en-US"/>
        </a:p>
      </dgm:t>
    </dgm:pt>
    <dgm:pt modelId="{386E333B-A70B-46B6-A12A-744F939C8349}" type="sibTrans" cxnId="{ED008823-8AB4-4F08-9781-DFE290A358DB}">
      <dgm:prSet/>
      <dgm:spPr/>
      <dgm:t>
        <a:bodyPr/>
        <a:lstStyle/>
        <a:p>
          <a:endParaRPr lang="en-US"/>
        </a:p>
      </dgm:t>
    </dgm:pt>
    <dgm:pt modelId="{49240EF5-7895-4775-B122-AC8B4B8889F9}">
      <dgm:prSet/>
      <dgm:spPr/>
      <dgm:t>
        <a:bodyPr/>
        <a:lstStyle/>
        <a:p>
          <a:r>
            <a:rPr lang="sk-SK" dirty="0"/>
            <a:t>Aká praktická otázka Vám najviac vŕta v hlave?</a:t>
          </a:r>
          <a:endParaRPr lang="en-US" dirty="0"/>
        </a:p>
      </dgm:t>
    </dgm:pt>
    <dgm:pt modelId="{33ABF7E6-7CA6-404F-9B88-AB9AB8088911}" type="parTrans" cxnId="{87A8BBED-206E-4826-8D35-11F43C6C9718}">
      <dgm:prSet/>
      <dgm:spPr/>
      <dgm:t>
        <a:bodyPr/>
        <a:lstStyle/>
        <a:p>
          <a:endParaRPr lang="en-US"/>
        </a:p>
      </dgm:t>
    </dgm:pt>
    <dgm:pt modelId="{2CE5EF1C-397A-4A23-B9F9-8456C4192CBE}" type="sibTrans" cxnId="{87A8BBED-206E-4826-8D35-11F43C6C9718}">
      <dgm:prSet/>
      <dgm:spPr/>
      <dgm:t>
        <a:bodyPr/>
        <a:lstStyle/>
        <a:p>
          <a:endParaRPr lang="en-US"/>
        </a:p>
      </dgm:t>
    </dgm:pt>
    <dgm:pt modelId="{5331D6E1-E9A3-4D0B-9846-E2627AC0DD2A}">
      <dgm:prSet/>
      <dgm:spPr/>
      <dgm:t>
        <a:bodyPr/>
        <a:lstStyle/>
        <a:p>
          <a:r>
            <a:rPr lang="sk-SK" dirty="0"/>
            <a:t>Sú situácie, ktoré sa pravidelne opakujú a máte problém ich vyriešiť?</a:t>
          </a:r>
          <a:endParaRPr lang="en-US" dirty="0"/>
        </a:p>
      </dgm:t>
    </dgm:pt>
    <dgm:pt modelId="{6CDC4615-C612-47CE-BBE7-0B7ED3C115F2}" type="parTrans" cxnId="{44DC5053-A5BE-4D67-A2F3-8DA2B2B7361B}">
      <dgm:prSet/>
      <dgm:spPr/>
      <dgm:t>
        <a:bodyPr/>
        <a:lstStyle/>
        <a:p>
          <a:endParaRPr lang="sk-SK"/>
        </a:p>
      </dgm:t>
    </dgm:pt>
    <dgm:pt modelId="{9552E965-888A-4A5D-B0EC-AC9861CD8981}" type="sibTrans" cxnId="{44DC5053-A5BE-4D67-A2F3-8DA2B2B7361B}">
      <dgm:prSet/>
      <dgm:spPr/>
      <dgm:t>
        <a:bodyPr/>
        <a:lstStyle/>
        <a:p>
          <a:endParaRPr lang="sk-SK"/>
        </a:p>
      </dgm:t>
    </dgm:pt>
    <dgm:pt modelId="{5751503D-CEFB-4DAD-AEAF-58F6A3A5ECD2}" type="pres">
      <dgm:prSet presAssocID="{7CCCDDBD-9A0F-4DD2-B467-C142BF6BEEC2}" presName="linear" presStyleCnt="0">
        <dgm:presLayoutVars>
          <dgm:animLvl val="lvl"/>
          <dgm:resizeHandles val="exact"/>
        </dgm:presLayoutVars>
      </dgm:prSet>
      <dgm:spPr/>
    </dgm:pt>
    <dgm:pt modelId="{774A6068-41BC-4CD5-939F-31D30EE973FC}" type="pres">
      <dgm:prSet presAssocID="{F0AF7F06-E4B8-46C0-9F68-2BE72D8052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A9F4F8-58ED-4C8E-B9B0-DCFBBECD081B}" type="pres">
      <dgm:prSet presAssocID="{3FE01483-1370-47C4-BF1A-E9B60B54D0E1}" presName="spacer" presStyleCnt="0"/>
      <dgm:spPr/>
    </dgm:pt>
    <dgm:pt modelId="{4F0AA775-6FAB-413A-91B6-34C238D6565B}" type="pres">
      <dgm:prSet presAssocID="{19C611AF-BFED-4682-B50B-27DD75105F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F762E0-A53E-4A57-AAB0-372CE0778B07}" type="pres">
      <dgm:prSet presAssocID="{386E333B-A70B-46B6-A12A-744F939C8349}" presName="spacer" presStyleCnt="0"/>
      <dgm:spPr/>
    </dgm:pt>
    <dgm:pt modelId="{B982A86B-D7E3-47A4-9753-8123B220EB91}" type="pres">
      <dgm:prSet presAssocID="{49240EF5-7895-4775-B122-AC8B4B8889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AC0CBC-2D8E-407A-86A8-31FCD5D24C1E}" type="pres">
      <dgm:prSet presAssocID="{2CE5EF1C-397A-4A23-B9F9-8456C4192CBE}" presName="spacer" presStyleCnt="0"/>
      <dgm:spPr/>
    </dgm:pt>
    <dgm:pt modelId="{BCA59DF1-2E81-44FF-8097-636264FAA502}" type="pres">
      <dgm:prSet presAssocID="{5331D6E1-E9A3-4D0B-9846-E2627AC0DD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394B12-D709-449F-8D13-8606AFBB5DC1}" type="presOf" srcId="{5331D6E1-E9A3-4D0B-9846-E2627AC0DD2A}" destId="{BCA59DF1-2E81-44FF-8097-636264FAA502}" srcOrd="0" destOrd="0" presId="urn:microsoft.com/office/officeart/2005/8/layout/vList2"/>
    <dgm:cxn modelId="{10897219-68EB-4DCB-8529-A17DA7DC1802}" type="presOf" srcId="{7CCCDDBD-9A0F-4DD2-B467-C142BF6BEEC2}" destId="{5751503D-CEFB-4DAD-AEAF-58F6A3A5ECD2}" srcOrd="0" destOrd="0" presId="urn:microsoft.com/office/officeart/2005/8/layout/vList2"/>
    <dgm:cxn modelId="{ED008823-8AB4-4F08-9781-DFE290A358DB}" srcId="{7CCCDDBD-9A0F-4DD2-B467-C142BF6BEEC2}" destId="{19C611AF-BFED-4682-B50B-27DD75105F83}" srcOrd="1" destOrd="0" parTransId="{0EF81501-27F9-4B75-8260-E28A76EFF0E8}" sibTransId="{386E333B-A70B-46B6-A12A-744F939C8349}"/>
    <dgm:cxn modelId="{44DC5053-A5BE-4D67-A2F3-8DA2B2B7361B}" srcId="{7CCCDDBD-9A0F-4DD2-B467-C142BF6BEEC2}" destId="{5331D6E1-E9A3-4D0B-9846-E2627AC0DD2A}" srcOrd="3" destOrd="0" parTransId="{6CDC4615-C612-47CE-BBE7-0B7ED3C115F2}" sibTransId="{9552E965-888A-4A5D-B0EC-AC9861CD8981}"/>
    <dgm:cxn modelId="{6F182584-8FB1-47E0-BB94-8D479C410B44}" type="presOf" srcId="{F0AF7F06-E4B8-46C0-9F68-2BE72D80521B}" destId="{774A6068-41BC-4CD5-939F-31D30EE973FC}" srcOrd="0" destOrd="0" presId="urn:microsoft.com/office/officeart/2005/8/layout/vList2"/>
    <dgm:cxn modelId="{19A57B8B-36D2-4695-BE7B-F5977BB4E9A6}" srcId="{7CCCDDBD-9A0F-4DD2-B467-C142BF6BEEC2}" destId="{F0AF7F06-E4B8-46C0-9F68-2BE72D80521B}" srcOrd="0" destOrd="0" parTransId="{0C4319D4-9971-4D60-BF41-05D0333E98D9}" sibTransId="{3FE01483-1370-47C4-BF1A-E9B60B54D0E1}"/>
    <dgm:cxn modelId="{F49EAAA7-565F-48DF-AA2A-919C8E05C6E9}" type="presOf" srcId="{19C611AF-BFED-4682-B50B-27DD75105F83}" destId="{4F0AA775-6FAB-413A-91B6-34C238D6565B}" srcOrd="0" destOrd="0" presId="urn:microsoft.com/office/officeart/2005/8/layout/vList2"/>
    <dgm:cxn modelId="{FC4811BD-10CF-4BAE-9CA4-BCFBE380FDA7}" type="presOf" srcId="{49240EF5-7895-4775-B122-AC8B4B8889F9}" destId="{B982A86B-D7E3-47A4-9753-8123B220EB91}" srcOrd="0" destOrd="0" presId="urn:microsoft.com/office/officeart/2005/8/layout/vList2"/>
    <dgm:cxn modelId="{87A8BBED-206E-4826-8D35-11F43C6C9718}" srcId="{7CCCDDBD-9A0F-4DD2-B467-C142BF6BEEC2}" destId="{49240EF5-7895-4775-B122-AC8B4B8889F9}" srcOrd="2" destOrd="0" parTransId="{33ABF7E6-7CA6-404F-9B88-AB9AB8088911}" sibTransId="{2CE5EF1C-397A-4A23-B9F9-8456C4192CBE}"/>
    <dgm:cxn modelId="{CC9CA38D-7C1E-4338-A278-7CD60D1EE4DD}" type="presParOf" srcId="{5751503D-CEFB-4DAD-AEAF-58F6A3A5ECD2}" destId="{774A6068-41BC-4CD5-939F-31D30EE973FC}" srcOrd="0" destOrd="0" presId="urn:microsoft.com/office/officeart/2005/8/layout/vList2"/>
    <dgm:cxn modelId="{A84C68BE-CA3E-4A65-9F39-5E39743BBABD}" type="presParOf" srcId="{5751503D-CEFB-4DAD-AEAF-58F6A3A5ECD2}" destId="{2BA9F4F8-58ED-4C8E-B9B0-DCFBBECD081B}" srcOrd="1" destOrd="0" presId="urn:microsoft.com/office/officeart/2005/8/layout/vList2"/>
    <dgm:cxn modelId="{A5A0FE09-DE2A-4184-AA72-F87502CC86CA}" type="presParOf" srcId="{5751503D-CEFB-4DAD-AEAF-58F6A3A5ECD2}" destId="{4F0AA775-6FAB-413A-91B6-34C238D6565B}" srcOrd="2" destOrd="0" presId="urn:microsoft.com/office/officeart/2005/8/layout/vList2"/>
    <dgm:cxn modelId="{600A94F1-986A-4770-B2C3-3C8D39B1B1CE}" type="presParOf" srcId="{5751503D-CEFB-4DAD-AEAF-58F6A3A5ECD2}" destId="{FFF762E0-A53E-4A57-AAB0-372CE0778B07}" srcOrd="3" destOrd="0" presId="urn:microsoft.com/office/officeart/2005/8/layout/vList2"/>
    <dgm:cxn modelId="{5AEEAB29-C018-43AF-B11C-121B651CA231}" type="presParOf" srcId="{5751503D-CEFB-4DAD-AEAF-58F6A3A5ECD2}" destId="{B982A86B-D7E3-47A4-9753-8123B220EB91}" srcOrd="4" destOrd="0" presId="urn:microsoft.com/office/officeart/2005/8/layout/vList2"/>
    <dgm:cxn modelId="{F53AFB94-C16D-424D-8E35-6B9AD8374245}" type="presParOf" srcId="{5751503D-CEFB-4DAD-AEAF-58F6A3A5ECD2}" destId="{F4AC0CBC-2D8E-407A-86A8-31FCD5D24C1E}" srcOrd="5" destOrd="0" presId="urn:microsoft.com/office/officeart/2005/8/layout/vList2"/>
    <dgm:cxn modelId="{72D4455F-06D1-4643-BB15-0B4B903A427A}" type="presParOf" srcId="{5751503D-CEFB-4DAD-AEAF-58F6A3A5ECD2}" destId="{BCA59DF1-2E81-44FF-8097-636264FAA5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14C19-5EFB-41D3-9DF3-7DE6BB03BAB2}">
      <dsp:nvSpPr>
        <dsp:cNvPr id="0" name=""/>
        <dsp:cNvSpPr/>
      </dsp:nvSpPr>
      <dsp:spPr>
        <a:xfrm>
          <a:off x="0" y="66512"/>
          <a:ext cx="3575737" cy="190198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/>
            <a:t>Základné práve predpisy</a:t>
          </a:r>
          <a:endParaRPr lang="en-US" sz="3400" kern="1200"/>
        </a:p>
      </dsp:txBody>
      <dsp:txXfrm>
        <a:off x="92847" y="159359"/>
        <a:ext cx="3390043" cy="1716287"/>
      </dsp:txXfrm>
    </dsp:sp>
    <dsp:sp modelId="{E37BE157-AF6D-47C7-9EBE-531C0A20E0D6}">
      <dsp:nvSpPr>
        <dsp:cNvPr id="0" name=""/>
        <dsp:cNvSpPr/>
      </dsp:nvSpPr>
      <dsp:spPr>
        <a:xfrm>
          <a:off x="0" y="2057269"/>
          <a:ext cx="3575737" cy="190198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/>
            <a:t>Strategické a koncepčné dokumenty</a:t>
          </a:r>
          <a:endParaRPr lang="en-US" sz="3400" kern="1200"/>
        </a:p>
      </dsp:txBody>
      <dsp:txXfrm>
        <a:off x="92847" y="2150116"/>
        <a:ext cx="3390043" cy="171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1EDC2-E3DF-4ECF-B2C4-3FC8D3A0B3F2}">
      <dsp:nvSpPr>
        <dsp:cNvPr id="0" name=""/>
        <dsp:cNvSpPr/>
      </dsp:nvSpPr>
      <dsp:spPr>
        <a:xfrm>
          <a:off x="0" y="0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6DD6F-8F1A-4B9E-98AB-89048820403D}">
      <dsp:nvSpPr>
        <dsp:cNvPr id="0" name=""/>
        <dsp:cNvSpPr/>
      </dsp:nvSpPr>
      <dsp:spPr>
        <a:xfrm>
          <a:off x="0" y="0"/>
          <a:ext cx="2110914" cy="418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Prehľad právnych predpisov, ktoré v súlade s § 18 zákona č. 575/2001 Z. z. o organizácii činnosti vlády a organizácii ústrednej štátnej správy v znení neskorších predpisov patria do pôsobnosti </a:t>
          </a:r>
          <a:r>
            <a:rPr lang="sk-SK" sz="1400" b="1" kern="1200"/>
            <a:t>ministerstva</a:t>
          </a:r>
          <a:r>
            <a:rPr lang="sk-SK" sz="1400" kern="1200"/>
            <a:t> a podľa ktorých ministerstvo koná a rozhoduje, je </a:t>
          </a:r>
          <a:r>
            <a:rPr lang="sk-SK" sz="1400" b="1" kern="1200"/>
            <a:t>zverejnený na jeho webovom sídle </a:t>
          </a:r>
          <a:r>
            <a:rPr lang="sk-SK" sz="1400" kern="1200"/>
            <a:t>a sú dostupné </a:t>
          </a:r>
          <a:r>
            <a:rPr lang="sk-SK" sz="1400" b="1" kern="1200"/>
            <a:t>v elektronickej Zbierke zákonov Slovenskej republiky</a:t>
          </a:r>
          <a:r>
            <a:rPr lang="sk-SK" sz="1400" kern="1200"/>
            <a:t> na právnom a informačnom portáli:</a:t>
          </a:r>
          <a:endParaRPr lang="en-US" sz="1400" kern="1200"/>
        </a:p>
      </dsp:txBody>
      <dsp:txXfrm>
        <a:off x="0" y="0"/>
        <a:ext cx="2110914" cy="4188525"/>
      </dsp:txXfrm>
    </dsp:sp>
    <dsp:sp modelId="{A9F6C62A-3E80-440C-AF45-F6B4933EEEB6}">
      <dsp:nvSpPr>
        <dsp:cNvPr id="0" name=""/>
        <dsp:cNvSpPr/>
      </dsp:nvSpPr>
      <dsp:spPr>
        <a:xfrm>
          <a:off x="2269233" y="49237"/>
          <a:ext cx="8285340" cy="98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Právny a informačný portál Slov-Lex: </a:t>
          </a:r>
          <a:r>
            <a:rPr lang="sk-SK" sz="1900" kern="1200" dirty="0">
              <a:hlinkClick xmlns:r="http://schemas.openxmlformats.org/officeDocument/2006/relationships" r:id="rId1"/>
            </a:rPr>
            <a:t>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>
              <a:hlinkClick xmlns:r="http://schemas.openxmlformats.org/officeDocument/2006/relationships" r:id="rId1"/>
            </a:rPr>
            <a:t>https://www.slov-lex.sk/vyhladavanie-pravnych-predpisov</a:t>
          </a:r>
          <a:endParaRPr lang="en-US" sz="1900" kern="1200" dirty="0"/>
        </a:p>
      </dsp:txBody>
      <dsp:txXfrm>
        <a:off x="2269233" y="49237"/>
        <a:ext cx="8285340" cy="984753"/>
      </dsp:txXfrm>
    </dsp:sp>
    <dsp:sp modelId="{2E66070F-0EA2-452C-9448-3235938D4B5A}">
      <dsp:nvSpPr>
        <dsp:cNvPr id="0" name=""/>
        <dsp:cNvSpPr/>
      </dsp:nvSpPr>
      <dsp:spPr>
        <a:xfrm>
          <a:off x="2110914" y="1033990"/>
          <a:ext cx="8443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E08EE-5722-4D48-82BD-FEF5711B2861}">
      <dsp:nvSpPr>
        <dsp:cNvPr id="0" name=""/>
        <dsp:cNvSpPr/>
      </dsp:nvSpPr>
      <dsp:spPr>
        <a:xfrm>
          <a:off x="2269233" y="1083228"/>
          <a:ext cx="8285340" cy="98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Ministerstvo kultúry SR:   </a:t>
          </a:r>
          <a:r>
            <a:rPr lang="sk-SK" sz="1900" kern="1200" dirty="0">
              <a:hlinkClick xmlns:r="http://schemas.openxmlformats.org/officeDocument/2006/relationships" r:id="rId1"/>
            </a:rPr>
            <a:t>https://www.culture.gov.sk/ministerstvo/legislativa/pravne-predpisy-v-oblasti-kultury/</a:t>
          </a:r>
          <a:endParaRPr lang="en-US" sz="1900" kern="1200" dirty="0"/>
        </a:p>
      </dsp:txBody>
      <dsp:txXfrm>
        <a:off x="2269233" y="1083228"/>
        <a:ext cx="8285340" cy="984753"/>
      </dsp:txXfrm>
    </dsp:sp>
    <dsp:sp modelId="{C01564CD-3CB7-434E-AE98-EB9AA5FF6039}">
      <dsp:nvSpPr>
        <dsp:cNvPr id="0" name=""/>
        <dsp:cNvSpPr/>
      </dsp:nvSpPr>
      <dsp:spPr>
        <a:xfrm>
          <a:off x="2110914" y="2067981"/>
          <a:ext cx="8443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219BA-66B8-4DD4-B74E-48A1FA62FB0F}">
      <dsp:nvSpPr>
        <dsp:cNvPr id="0" name=""/>
        <dsp:cNvSpPr/>
      </dsp:nvSpPr>
      <dsp:spPr>
        <a:xfrm>
          <a:off x="2269233" y="2117219"/>
          <a:ext cx="8285340" cy="98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Úrad na ochranu osobných údajov SR</a:t>
          </a:r>
          <a:r>
            <a:rPr lang="sk-SK" sz="1900" kern="1200">
              <a:hlinkClick xmlns:r="http://schemas.openxmlformats.org/officeDocument/2006/relationships" r:id="rId1"/>
            </a:rPr>
            <a:t> https://dataprotection.gov.sk/uoou/sk</a:t>
          </a:r>
          <a:endParaRPr lang="en-US" sz="1900" kern="1200"/>
        </a:p>
      </dsp:txBody>
      <dsp:txXfrm>
        <a:off x="2269233" y="2117219"/>
        <a:ext cx="8285340" cy="984753"/>
      </dsp:txXfrm>
    </dsp:sp>
    <dsp:sp modelId="{25701A05-1572-4991-9A29-6E38977F87EF}">
      <dsp:nvSpPr>
        <dsp:cNvPr id="0" name=""/>
        <dsp:cNvSpPr/>
      </dsp:nvSpPr>
      <dsp:spPr>
        <a:xfrm>
          <a:off x="2110914" y="3101972"/>
          <a:ext cx="8443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073F3-373D-419F-990B-161F0A632A47}">
      <dsp:nvSpPr>
        <dsp:cNvPr id="0" name=""/>
        <dsp:cNvSpPr/>
      </dsp:nvSpPr>
      <dsp:spPr>
        <a:xfrm>
          <a:off x="2269233" y="3151210"/>
          <a:ext cx="8285340" cy="98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Dekáda pre kultúru, Hlavné mesto SR: </a:t>
          </a:r>
          <a:r>
            <a:rPr lang="sk-SK" sz="1900" kern="1200">
              <a:hlinkClick xmlns:r="http://schemas.openxmlformats.org/officeDocument/2006/relationships" r:id="rId1"/>
            </a:rPr>
            <a:t>https://dekadaprekulturu.sk/vizia-2030/</a:t>
          </a:r>
          <a:endParaRPr lang="en-US" sz="1900" kern="1200"/>
        </a:p>
      </dsp:txBody>
      <dsp:txXfrm>
        <a:off x="2269233" y="3151210"/>
        <a:ext cx="8285340" cy="984753"/>
      </dsp:txXfrm>
    </dsp:sp>
    <dsp:sp modelId="{87F4A6C2-4113-4FB5-8869-87980772E18E}">
      <dsp:nvSpPr>
        <dsp:cNvPr id="0" name=""/>
        <dsp:cNvSpPr/>
      </dsp:nvSpPr>
      <dsp:spPr>
        <a:xfrm>
          <a:off x="2110914" y="4135963"/>
          <a:ext cx="8443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58A-D6D7-4887-842F-136200CB11EC}">
      <dsp:nvSpPr>
        <dsp:cNvPr id="0" name=""/>
        <dsp:cNvSpPr/>
      </dsp:nvSpPr>
      <dsp:spPr>
        <a:xfrm>
          <a:off x="2474389" y="1885362"/>
          <a:ext cx="520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7595" y="45720"/>
              </a:lnTo>
              <a:lnTo>
                <a:pt x="277595" y="91436"/>
              </a:lnTo>
              <a:lnTo>
                <a:pt x="520991" y="91436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047" y="1928353"/>
        <a:ext cx="27674" cy="5457"/>
      </dsp:txXfrm>
    </dsp:sp>
    <dsp:sp modelId="{F36E02E0-4E93-4962-8564-A5C54A99B5FD}">
      <dsp:nvSpPr>
        <dsp:cNvPr id="0" name=""/>
        <dsp:cNvSpPr/>
      </dsp:nvSpPr>
      <dsp:spPr>
        <a:xfrm>
          <a:off x="6326" y="471653"/>
          <a:ext cx="2469862" cy="291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Organizácia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 ↔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 zamestnanec, brigádnik</a:t>
          </a:r>
          <a:endParaRPr lang="en-US" sz="2300" kern="1200" dirty="0"/>
        </a:p>
      </dsp:txBody>
      <dsp:txXfrm>
        <a:off x="6326" y="471653"/>
        <a:ext cx="2469862" cy="2918857"/>
      </dsp:txXfrm>
    </dsp:sp>
    <dsp:sp modelId="{0C0E2A9B-C0B8-497B-B4E7-0DE20056BA33}">
      <dsp:nvSpPr>
        <dsp:cNvPr id="0" name=""/>
        <dsp:cNvSpPr/>
      </dsp:nvSpPr>
      <dsp:spPr>
        <a:xfrm>
          <a:off x="3027781" y="526509"/>
          <a:ext cx="7525918" cy="2900579"/>
        </a:xfrm>
        <a:prstGeom prst="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1. pracovná zmluva 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	</a:t>
          </a:r>
          <a:r>
            <a:rPr lang="sk-SK" sz="1400" kern="1200" dirty="0"/>
            <a:t>(§ 42, zákon č. 311/2001 Z. z. Zákonník práce)</a:t>
          </a: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2. dohody o prácach vykonávaných mimo pracovného pomeru 	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(§223- 226)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/>
            <a:t>→ </a:t>
          </a:r>
          <a:r>
            <a:rPr lang="sk-SK" sz="1700" b="1" kern="1200" dirty="0"/>
            <a:t>dohoda o vykonaní práce 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(§226) </a:t>
          </a:r>
          <a:r>
            <a:rPr lang="sk-SK" sz="1700" kern="1200" dirty="0"/>
            <a:t>vymedzená výsledkom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7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→</a:t>
          </a:r>
          <a:r>
            <a:rPr lang="sk-SK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1700" b="1" kern="1200" dirty="0"/>
            <a:t>dohoda o pracovnej činnosti </a:t>
          </a:r>
          <a:r>
            <a:rPr lang="sk-SK" sz="14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(§228a)</a:t>
          </a:r>
          <a:r>
            <a:rPr lang="sk-SK" sz="1400" kern="1200" dirty="0"/>
            <a:t> </a:t>
          </a: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príležitostná činnosť vymedzenú druhom práce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k-SK" sz="14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→ </a:t>
          </a:r>
          <a:r>
            <a:rPr lang="sk-SK" sz="1700" b="1" kern="1200" dirty="0"/>
            <a:t>dohoda o brigádnickej práci študentov </a:t>
          </a:r>
          <a:r>
            <a:rPr lang="sk-SK" sz="1400" kern="1200" dirty="0"/>
            <a:t>(§ 227- 228a)</a:t>
          </a:r>
          <a:endParaRPr lang="en-US" sz="1400" kern="1200" dirty="0"/>
        </a:p>
      </dsp:txBody>
      <dsp:txXfrm>
        <a:off x="3027781" y="526509"/>
        <a:ext cx="7525918" cy="2900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58A-D6D7-4887-842F-136200CB11EC}">
      <dsp:nvSpPr>
        <dsp:cNvPr id="0" name=""/>
        <dsp:cNvSpPr/>
      </dsp:nvSpPr>
      <dsp:spPr>
        <a:xfrm>
          <a:off x="2474389" y="1885362"/>
          <a:ext cx="520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7595" y="45720"/>
              </a:lnTo>
              <a:lnTo>
                <a:pt x="277595" y="91436"/>
              </a:lnTo>
              <a:lnTo>
                <a:pt x="520991" y="91436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047" y="1928353"/>
        <a:ext cx="27674" cy="5457"/>
      </dsp:txXfrm>
    </dsp:sp>
    <dsp:sp modelId="{F36E02E0-4E93-4962-8564-A5C54A99B5FD}">
      <dsp:nvSpPr>
        <dsp:cNvPr id="0" name=""/>
        <dsp:cNvSpPr/>
      </dsp:nvSpPr>
      <dsp:spPr>
        <a:xfrm>
          <a:off x="6326" y="471653"/>
          <a:ext cx="2469862" cy="291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organizácia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↔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účastník podujatia </a:t>
          </a:r>
          <a:endParaRPr lang="en-US" sz="2300" kern="1200" dirty="0"/>
        </a:p>
      </dsp:txBody>
      <dsp:txXfrm>
        <a:off x="6326" y="471653"/>
        <a:ext cx="2469862" cy="2918857"/>
      </dsp:txXfrm>
    </dsp:sp>
    <dsp:sp modelId="{0C0E2A9B-C0B8-497B-B4E7-0DE20056BA33}">
      <dsp:nvSpPr>
        <dsp:cNvPr id="0" name=""/>
        <dsp:cNvSpPr/>
      </dsp:nvSpPr>
      <dsp:spPr>
        <a:xfrm>
          <a:off x="3027781" y="526509"/>
          <a:ext cx="7525918" cy="2900579"/>
        </a:xfrm>
        <a:prstGeom prst="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</a:t>
          </a:r>
          <a:r>
            <a:rPr lang="sk-SK" sz="1800" b="1" kern="1200" dirty="0"/>
            <a:t>. dohoda o výkone dobrovoľníckej činnosti </a:t>
          </a:r>
          <a:endParaRPr lang="sk-SK" sz="18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	</a:t>
          </a:r>
          <a:r>
            <a:rPr lang="sk-SK" sz="1800" kern="1200" dirty="0"/>
            <a:t>(§ 6 zákona č. 406/2011 Z. z. o dobrovoľníctve)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8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2. zmluva o spolupráci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	(§51 zákona č. 40/1964 Zb. Občiansky zákonník)</a:t>
          </a:r>
          <a:endParaRPr lang="en-US" sz="1800" b="1" kern="1200" dirty="0"/>
        </a:p>
      </dsp:txBody>
      <dsp:txXfrm>
        <a:off x="3027781" y="526509"/>
        <a:ext cx="7525918" cy="2900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58A-D6D7-4887-842F-136200CB11EC}">
      <dsp:nvSpPr>
        <dsp:cNvPr id="0" name=""/>
        <dsp:cNvSpPr/>
      </dsp:nvSpPr>
      <dsp:spPr>
        <a:xfrm>
          <a:off x="2474389" y="1885362"/>
          <a:ext cx="520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7595" y="45720"/>
              </a:lnTo>
              <a:lnTo>
                <a:pt x="277595" y="63998"/>
              </a:lnTo>
              <a:lnTo>
                <a:pt x="520991" y="63998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087" y="1928353"/>
        <a:ext cx="27594" cy="5457"/>
      </dsp:txXfrm>
    </dsp:sp>
    <dsp:sp modelId="{F36E02E0-4E93-4962-8564-A5C54A99B5FD}">
      <dsp:nvSpPr>
        <dsp:cNvPr id="0" name=""/>
        <dsp:cNvSpPr/>
      </dsp:nvSpPr>
      <dsp:spPr>
        <a:xfrm>
          <a:off x="6326" y="471653"/>
          <a:ext cx="2469862" cy="2918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organizácia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↔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dodávateľ tovaru a služby </a:t>
          </a:r>
          <a:endParaRPr lang="en-US" sz="2300" kern="1200" dirty="0"/>
        </a:p>
      </dsp:txBody>
      <dsp:txXfrm>
        <a:off x="6326" y="471653"/>
        <a:ext cx="2469862" cy="2918857"/>
      </dsp:txXfrm>
    </dsp:sp>
    <dsp:sp modelId="{0C0E2A9B-C0B8-497B-B4E7-0DE20056BA33}">
      <dsp:nvSpPr>
        <dsp:cNvPr id="0" name=""/>
        <dsp:cNvSpPr/>
      </dsp:nvSpPr>
      <dsp:spPr>
        <a:xfrm>
          <a:off x="3027781" y="499070"/>
          <a:ext cx="7525918" cy="2900579"/>
        </a:xfrm>
        <a:prstGeom prst="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167" tIns="121938" rIns="116167" bIns="1219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1</a:t>
          </a:r>
          <a:r>
            <a:rPr lang="sk-SK" sz="1800" b="1" kern="1200" dirty="0"/>
            <a:t>. ochrana osobných údajov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(zákon č. 18/2018 </a:t>
          </a:r>
          <a:r>
            <a:rPr lang="sk-SK" sz="1600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Z.z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., 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NARIADENIE EURÓPSKEHO PARLAMENTU A 	RADY (EÚ) 2016/679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2. </a:t>
          </a:r>
          <a:r>
            <a:rPr lang="sk-SK" sz="1800" b="1" kern="1200" dirty="0"/>
            <a:t>zmluva o zabezpečení výkonu činnosti </a:t>
          </a:r>
          <a:r>
            <a:rPr lang="sk-SK" sz="1800" kern="1200" dirty="0"/>
            <a:t>zodpovednej osoby pri ochrane osobných údajov dotknutých osôb,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3. </a:t>
          </a:r>
          <a:r>
            <a:rPr lang="sk-SK" sz="1800" b="1" kern="1200" dirty="0"/>
            <a:t>zmluva o dielo</a:t>
          </a:r>
          <a:r>
            <a:rPr lang="sk-SK" sz="1800" kern="1200" dirty="0"/>
            <a:t>,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- zabezpečenie a organizovanie koncertu</a:t>
          </a:r>
          <a:r>
            <a:rPr lang="sk-SK" sz="1800" kern="1200" baseline="30000" dirty="0"/>
            <a:t>	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- tlač publikácie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</a:t>
          </a:r>
          <a:r>
            <a:rPr lang="sk-SK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(§ 269 ods.2, zákon č. 513/1991 Zb. Obchodný zákonník)</a:t>
          </a:r>
        </a:p>
      </dsp:txBody>
      <dsp:txXfrm>
        <a:off x="3027781" y="499070"/>
        <a:ext cx="7525918" cy="2900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58A-D6D7-4887-842F-136200CB11EC}">
      <dsp:nvSpPr>
        <dsp:cNvPr id="0" name=""/>
        <dsp:cNvSpPr/>
      </dsp:nvSpPr>
      <dsp:spPr>
        <a:xfrm>
          <a:off x="1970609" y="655061"/>
          <a:ext cx="238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6283" y="45720"/>
              </a:lnTo>
              <a:lnTo>
                <a:pt x="136283" y="50858"/>
              </a:lnTo>
              <a:lnTo>
                <a:pt x="238366" y="50858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3067" y="699472"/>
        <a:ext cx="13450" cy="2617"/>
      </dsp:txXfrm>
    </dsp:sp>
    <dsp:sp modelId="{F36E02E0-4E93-4962-8564-A5C54A99B5FD}">
      <dsp:nvSpPr>
        <dsp:cNvPr id="0" name=""/>
        <dsp:cNvSpPr/>
      </dsp:nvSpPr>
      <dsp:spPr>
        <a:xfrm>
          <a:off x="21725" y="754"/>
          <a:ext cx="1950684" cy="14000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720" tIns="58488" rIns="55720" bIns="5848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Dane</a:t>
          </a:r>
          <a:endParaRPr lang="en-US" sz="2300" kern="1200" dirty="0"/>
        </a:p>
      </dsp:txBody>
      <dsp:txXfrm>
        <a:off x="21725" y="754"/>
        <a:ext cx="1950684" cy="1400052"/>
      </dsp:txXfrm>
    </dsp:sp>
    <dsp:sp modelId="{0C0E2A9B-C0B8-497B-B4E7-0DE20056BA33}">
      <dsp:nvSpPr>
        <dsp:cNvPr id="0" name=""/>
        <dsp:cNvSpPr/>
      </dsp:nvSpPr>
      <dsp:spPr>
        <a:xfrm>
          <a:off x="2241375" y="10277"/>
          <a:ext cx="8316322" cy="1391284"/>
        </a:xfrm>
        <a:prstGeom prst="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720" tIns="58488" rIns="55720" bIns="584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	</a:t>
          </a:r>
          <a:r>
            <a:rPr lang="pl-PL" sz="18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Zákon č. 595/2003 Z. z. o dani z príjmov</a:t>
          </a:r>
          <a:endParaRPr lang="sk-SK" sz="18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241375" y="10277"/>
        <a:ext cx="8316322" cy="13912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6068-41BC-4CD5-939F-31D30EE973FC}">
      <dsp:nvSpPr>
        <dsp:cNvPr id="0" name=""/>
        <dsp:cNvSpPr/>
      </dsp:nvSpPr>
      <dsp:spPr>
        <a:xfrm>
          <a:off x="0" y="522254"/>
          <a:ext cx="5728344" cy="9149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Čo Vám napadne ako prvé, že Vám chýba k rozvoju Vašich zručností?</a:t>
          </a:r>
          <a:endParaRPr lang="en-US" sz="2300" kern="1200" dirty="0"/>
        </a:p>
      </dsp:txBody>
      <dsp:txXfrm>
        <a:off x="44664" y="566918"/>
        <a:ext cx="5639016" cy="825612"/>
      </dsp:txXfrm>
    </dsp:sp>
    <dsp:sp modelId="{4F0AA775-6FAB-413A-91B6-34C238D6565B}">
      <dsp:nvSpPr>
        <dsp:cNvPr id="0" name=""/>
        <dsp:cNvSpPr/>
      </dsp:nvSpPr>
      <dsp:spPr>
        <a:xfrm>
          <a:off x="0" y="1503434"/>
          <a:ext cx="5728344" cy="9149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292792"/>
                <a:satOff val="-2924"/>
                <a:lumOff val="-1895"/>
                <a:alphaOff val="0"/>
                <a:tint val="98000"/>
                <a:lumMod val="102000"/>
              </a:schemeClr>
              <a:schemeClr val="accent2">
                <a:hueOff val="-1292792"/>
                <a:satOff val="-2924"/>
                <a:lumOff val="-189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Aká téma Vás zaujíma?</a:t>
          </a:r>
          <a:endParaRPr lang="en-US" sz="2300" kern="1200" dirty="0"/>
        </a:p>
      </dsp:txBody>
      <dsp:txXfrm>
        <a:off x="44664" y="1548098"/>
        <a:ext cx="5639016" cy="825612"/>
      </dsp:txXfrm>
    </dsp:sp>
    <dsp:sp modelId="{B982A86B-D7E3-47A4-9753-8123B220EB91}">
      <dsp:nvSpPr>
        <dsp:cNvPr id="0" name=""/>
        <dsp:cNvSpPr/>
      </dsp:nvSpPr>
      <dsp:spPr>
        <a:xfrm>
          <a:off x="0" y="2484614"/>
          <a:ext cx="5728344" cy="9149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585584"/>
                <a:satOff val="-5847"/>
                <a:lumOff val="-3791"/>
                <a:alphaOff val="0"/>
                <a:tint val="98000"/>
                <a:lumMod val="102000"/>
              </a:schemeClr>
              <a:schemeClr val="accent2">
                <a:hueOff val="-2585584"/>
                <a:satOff val="-5847"/>
                <a:lumOff val="-379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Aká praktická otázka Vám najviac vŕta v hlave?</a:t>
          </a:r>
          <a:endParaRPr lang="en-US" sz="2300" kern="1200" dirty="0"/>
        </a:p>
      </dsp:txBody>
      <dsp:txXfrm>
        <a:off x="44664" y="2529278"/>
        <a:ext cx="5639016" cy="825612"/>
      </dsp:txXfrm>
    </dsp:sp>
    <dsp:sp modelId="{BCA59DF1-2E81-44FF-8097-636264FAA502}">
      <dsp:nvSpPr>
        <dsp:cNvPr id="0" name=""/>
        <dsp:cNvSpPr/>
      </dsp:nvSpPr>
      <dsp:spPr>
        <a:xfrm>
          <a:off x="0" y="3465795"/>
          <a:ext cx="5728344" cy="9149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878375"/>
                <a:satOff val="-8771"/>
                <a:lumOff val="-5686"/>
                <a:alphaOff val="0"/>
                <a:tint val="98000"/>
                <a:lumMod val="102000"/>
              </a:schemeClr>
              <a:schemeClr val="accent2">
                <a:hueOff val="-3878375"/>
                <a:satOff val="-8771"/>
                <a:lumOff val="-568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Sú situácie, ktoré sa pravidelne opakujú a máte problém ich vyriešiť?</a:t>
          </a:r>
          <a:endParaRPr lang="en-US" sz="2300" kern="1200" dirty="0"/>
        </a:p>
      </dsp:txBody>
      <dsp:txXfrm>
        <a:off x="44664" y="3510459"/>
        <a:ext cx="5639016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925B3-7E19-44AB-B16F-D22D143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76" y="418613"/>
            <a:ext cx="10571998" cy="970450"/>
          </a:xfrm>
        </p:spPr>
        <p:txBody>
          <a:bodyPr/>
          <a:lstStyle/>
          <a:p>
            <a:r>
              <a:rPr lang="sk-SK" dirty="0"/>
              <a:t>Vitajte na školení AKOI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057D58-6074-407D-ADAA-748D63A7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br>
              <a:rPr lang="sk-SK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</a:br>
            <a:r>
              <a:rPr lang="sk-SK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Právne minimum manažéra v kultúre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sk-SK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7.5.2021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027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05695F-4660-44C4-A94A-3247D952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 dirty="0"/>
              <a:t>Zákon č. 96/1991 Zb.</a:t>
            </a:r>
            <a:br>
              <a:rPr lang="sk-SK" sz="2200" dirty="0"/>
            </a:br>
            <a:r>
              <a:rPr lang="sk-SK" sz="2200" dirty="0"/>
              <a:t>Slovenskej národnej rady o verejných kultúrnych podujatiach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A0AFBC-9701-4410-9B2C-EB5BDF43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571998" cy="4491259"/>
          </a:xfrm>
          <a:effectLst/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sk-SK" sz="1600" b="1" dirty="0"/>
              <a:t>§ 5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600" dirty="0"/>
              <a:t>Usporiadateľ zodpovedá za utvorenie </a:t>
            </a:r>
            <a:r>
              <a:rPr lang="sk-SK" sz="1600" b="1" dirty="0"/>
              <a:t>vhodných podmienok na uskutočnenie podujatia</a:t>
            </a:r>
            <a:r>
              <a:rPr lang="sk-SK" sz="1600" dirty="0"/>
              <a:t>, za </a:t>
            </a:r>
            <a:r>
              <a:rPr lang="sk-SK" sz="1600" b="1" dirty="0"/>
              <a:t>zachovanie poriadku </a:t>
            </a:r>
            <a:r>
              <a:rPr lang="sk-SK" sz="1600" dirty="0"/>
              <a:t>počas jeho priebehu, za </a:t>
            </a:r>
            <a:r>
              <a:rPr lang="sk-SK" sz="1600" b="1" dirty="0"/>
              <a:t>dodržiavanie </a:t>
            </a:r>
            <a:r>
              <a:rPr lang="sk-SK" sz="1600" dirty="0"/>
              <a:t>príslušných autorskoprávnych, daňových, zdravotno-hygienických, požiarnych, bezpečnostných a iných </a:t>
            </a:r>
            <a:r>
              <a:rPr lang="sk-SK" sz="1600" b="1" dirty="0"/>
              <a:t>právnych predpisov </a:t>
            </a:r>
            <a:r>
              <a:rPr lang="sk-SK" sz="1600" dirty="0"/>
              <a:t>a za umožnenie výkonu dozoru na to oprávneným orgánom.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100" b="1" dirty="0"/>
              <a:t>Napr.: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600" dirty="0"/>
              <a:t>zákon SNR č. 1/1955 Zb. SNR o štátnej </a:t>
            </a:r>
            <a:r>
              <a:rPr lang="sk-SK" sz="1600" b="1" dirty="0"/>
              <a:t>ochrane prírody</a:t>
            </a:r>
            <a:r>
              <a:rPr lang="sk-SK" sz="1600" dirty="0"/>
              <a:t>, zákon č. 35/1965 Zb. o literárnych, vedeckých a umeleckých dielach (</a:t>
            </a:r>
            <a:r>
              <a:rPr lang="sk-SK" sz="1600" b="1" dirty="0"/>
              <a:t>autorský zákon</a:t>
            </a:r>
            <a:r>
              <a:rPr lang="sk-SK" sz="1600" dirty="0"/>
              <a:t>) v znení zákona č. 89/1990 Zb. (úplné znenie vyhlásené pod č. 247/1990 Zb.), zákon č. 36/1965 Zb. o </a:t>
            </a:r>
            <a:r>
              <a:rPr lang="sk-SK" sz="1600" b="1" dirty="0"/>
              <a:t>dani z príjmov </a:t>
            </a:r>
            <a:r>
              <a:rPr lang="sk-SK" sz="1600" dirty="0"/>
              <a:t>z literárnej a umeleckej činnosti v znení zákona č. 180/1968 Zb., zákon č. 20/1966 Zb. o starostlivosti o zdravie ľudu, vyhláška Slovenského úradu bezpečnosti práce a Slovenského banského úradu č. 111/1975 Zb. </a:t>
            </a:r>
            <a:r>
              <a:rPr lang="sk-SK" sz="1600" b="1" dirty="0"/>
              <a:t>o evidencii a registrácii pracovných úrazov </a:t>
            </a:r>
            <a:r>
              <a:rPr lang="sk-SK" sz="1600" dirty="0"/>
              <a:t>a o hlásení prevádzkových nehôd (havárií) a porúch technických zariadení v znení vyhlášky č. 483/1990 Zb., vyhláška Ministerstva zdravotníctva SSR č. 14/1977 Zb. o </a:t>
            </a:r>
            <a:r>
              <a:rPr lang="sk-SK" sz="1600" b="1" dirty="0"/>
              <a:t>ochrane zdravia pred nepriaznivými účinkami hluku a vibrácií</a:t>
            </a:r>
            <a:r>
              <a:rPr lang="sk-SK" sz="1600" dirty="0"/>
              <a:t>, zákon SNR č. 126/1985 Zb. o </a:t>
            </a:r>
            <a:r>
              <a:rPr lang="sk-SK" sz="1600" b="1" dirty="0"/>
              <a:t>požiarnej ochrane </a:t>
            </a:r>
            <a:r>
              <a:rPr lang="sk-SK" sz="1600" dirty="0"/>
              <a:t>v znení zákona SNR č. 525/1990 Zb., zákon SNR č. 46/1989 Zb. o </a:t>
            </a:r>
            <a:r>
              <a:rPr lang="sk-SK" sz="1600" b="1" dirty="0"/>
              <a:t>ochrane pred alkoholizmom a inými toxikomániami</a:t>
            </a:r>
            <a:r>
              <a:rPr lang="sk-SK" sz="1600" dirty="0"/>
              <a:t>, vyhláška Ministerstva zdravotníctva a sociálnych vecí SSR č. 190/1989 Zb., ktorou sa vykonáva zákon Slovenskej národnej rady č. 46/1989 Zb. o ochrane pred alkoholizmom a inými toxikomániami.</a:t>
            </a:r>
          </a:p>
        </p:txBody>
      </p:sp>
    </p:spTree>
    <p:extLst>
      <p:ext uri="{BB962C8B-B14F-4D97-AF65-F5344CB8AC3E}">
        <p14:creationId xmlns:p14="http://schemas.microsoft.com/office/powerpoint/2010/main" val="159831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05695F-4660-44C4-A94A-3247D952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COVID – 19 </a:t>
            </a:r>
            <a:br>
              <a:rPr lang="sk-SK" sz="2200" dirty="0"/>
            </a:br>
            <a:r>
              <a:rPr lang="sk-SK" sz="2200" dirty="0"/>
              <a:t>a zákon č. 96/1991 Zb. o verejných kultúrnych podujatiach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A0AFBC-9701-4410-9B2C-EB5BDF43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185988"/>
            <a:ext cx="11518250" cy="4406198"/>
          </a:xfrm>
          <a:effectLst/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sk-SK" sz="1700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900" b="1" dirty="0"/>
              <a:t>Prechodné ustanovenia počas trvania mimoriadnej situácie, núdzového stavu alebo výnimočného stavu vyhláseného v súvislosti s ochorením COVID-19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900" b="1" dirty="0"/>
              <a:t>§ 8a </a:t>
            </a:r>
            <a:r>
              <a:rPr lang="sk-SK" sz="1900" dirty="0"/>
              <a:t>Stanovuje podmienky, kedy usporiadateľ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u="sng" dirty="0"/>
              <a:t>nie je v omeškaní </a:t>
            </a:r>
            <a:r>
              <a:rPr lang="sk-SK" sz="1900" dirty="0"/>
              <a:t>s plnením záväzkov zo zmlúv, ktorými zabezpečoval usporiadateľ uskutočnenie podujatia,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u="sng" dirty="0"/>
              <a:t>nie je povinný uspokojiť nárok na zmluvnú pokutu </a:t>
            </a:r>
            <a:r>
              <a:rPr lang="sk-SK" sz="1900" dirty="0"/>
              <a:t>alebo inú sankciu dohodnutú ako zabezpečenie záväzku, ktorý usporiadateľ nemohol plniť z dôvodu neuskutočnenia podujatia,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dirty="0"/>
              <a:t>je z dôvodu nemožnosti plnenia oprávnený </a:t>
            </a:r>
            <a:r>
              <a:rPr lang="sk-SK" sz="1900" u="sng" dirty="0"/>
              <a:t>odstúpiť od zmluvy</a:t>
            </a:r>
            <a:r>
              <a:rPr lang="sk-SK" sz="1900" dirty="0"/>
              <a:t>, ktorou usporiadateľ zabezpečoval uskutočnenie podujatia, ak sa zmluvné strany nedohodnú inak.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sk-SK" sz="17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sk-SK" sz="1900" b="1" dirty="0"/>
              <a:t>§8b </a:t>
            </a:r>
            <a:r>
              <a:rPr lang="sk-SK" sz="1900" dirty="0"/>
              <a:t>upravuje podmienky, kedy môže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u="sng" dirty="0"/>
              <a:t>predĺžiť platnosť vstupenky</a:t>
            </a:r>
            <a:r>
              <a:rPr lang="sk-SK" sz="1900" dirty="0"/>
              <a:t>, pokiaľ sa podujatie uskutoční v náhradnom termíne do 31. decembra 2021,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u="sng" dirty="0"/>
              <a:t>ponúknuť poukážku v hodnote ceny vstupenky </a:t>
            </a:r>
            <a:r>
              <a:rPr lang="sk-SK" sz="1900" dirty="0"/>
              <a:t>s možnosťou výberu iného podujatia usporiadateľa alebo inej osoby spolupracujúcej s usporiadateľom s platnosťou najmenej do 31. decembra 2021, alebo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k-SK" sz="1900" u="sng" dirty="0"/>
              <a:t>vrátiť cenu vstupenky </a:t>
            </a:r>
            <a:r>
              <a:rPr lang="sk-SK" sz="1900" dirty="0"/>
              <a:t>do 13 mesiacov od neuskutočnenia podujatia, ak účastník podujatia odmietol predĺženie podľa písmena a), neprijal ponuku podľa písmena b) alebo si uplatnil u usporiadateľa nárok na vrátenie ceny vstupenky v lehote dohodnutej s usporiadateľom, ktorá nesmie byť kratšia ako jeden mesiac od neuskutočnenia podujatia.</a:t>
            </a:r>
          </a:p>
          <a:p>
            <a:pPr marL="0" indent="0">
              <a:lnSpc>
                <a:spcPct val="90000"/>
              </a:lnSpc>
              <a:buNone/>
            </a:pPr>
            <a:endParaRPr lang="sk-SK" sz="1100" b="1" dirty="0"/>
          </a:p>
        </p:txBody>
      </p:sp>
    </p:spTree>
    <p:extLst>
      <p:ext uri="{BB962C8B-B14F-4D97-AF65-F5344CB8AC3E}">
        <p14:creationId xmlns:p14="http://schemas.microsoft.com/office/powerpoint/2010/main" val="228569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3139721-5614-4C28-AA6A-9A94D8E36DD5}"/>
              </a:ext>
            </a:extLst>
          </p:cNvPr>
          <p:cNvSpPr txBox="1"/>
          <p:nvPr/>
        </p:nvSpPr>
        <p:spPr>
          <a:xfrm>
            <a:off x="863882" y="2185988"/>
            <a:ext cx="9319646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 err="1"/>
              <a:t>Zákaz</a:t>
            </a:r>
            <a:r>
              <a:rPr lang="en-US" sz="2000" b="1" dirty="0"/>
              <a:t> </a:t>
            </a:r>
            <a:r>
              <a:rPr lang="en-US" sz="2000" b="1" dirty="0" err="1"/>
              <a:t>podujatia</a:t>
            </a:r>
            <a:r>
              <a:rPr lang="en-US" sz="2000" b="1" dirty="0"/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v </a:t>
            </a:r>
            <a:r>
              <a:rPr lang="en-US" sz="1600" dirty="0" err="1"/>
              <a:t>súvislosti</a:t>
            </a:r>
            <a:r>
              <a:rPr lang="en-US" sz="1600" dirty="0"/>
              <a:t> s </a:t>
            </a:r>
            <a:r>
              <a:rPr lang="en-US" sz="1600" dirty="0" err="1"/>
              <a:t>ochorením</a:t>
            </a:r>
            <a:r>
              <a:rPr lang="en-US" sz="1600" dirty="0"/>
              <a:t> COVID-19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rozumie</a:t>
            </a:r>
            <a:r>
              <a:rPr lang="en-US" sz="1600" dirty="0"/>
              <a:t> </a:t>
            </a:r>
            <a:r>
              <a:rPr lang="en-US" sz="1600" b="1" dirty="0" err="1"/>
              <a:t>aj</a:t>
            </a:r>
            <a:r>
              <a:rPr lang="en-US" sz="1600" b="1" dirty="0"/>
              <a:t> </a:t>
            </a:r>
            <a:r>
              <a:rPr lang="en-US" sz="1600" b="1" dirty="0" err="1"/>
              <a:t>obmedzenie</a:t>
            </a:r>
            <a:r>
              <a:rPr lang="en-US" sz="1600" b="1" dirty="0"/>
              <a:t> </a:t>
            </a:r>
            <a:r>
              <a:rPr lang="en-US" sz="1600" dirty="0" err="1"/>
              <a:t>podujatia</a:t>
            </a:r>
            <a:r>
              <a:rPr lang="en-US" sz="1600" dirty="0"/>
              <a:t> v </a:t>
            </a:r>
            <a:r>
              <a:rPr lang="en-US" sz="1600" dirty="0" err="1"/>
              <a:t>súvislosti</a:t>
            </a:r>
            <a:r>
              <a:rPr lang="en-US" sz="1600" dirty="0"/>
              <a:t> s </a:t>
            </a:r>
            <a:r>
              <a:rPr lang="en-US" sz="1600" dirty="0" err="1"/>
              <a:t>ochorením</a:t>
            </a:r>
            <a:r>
              <a:rPr lang="en-US" sz="1600" dirty="0"/>
              <a:t> COVID-19, </a:t>
            </a:r>
            <a:r>
              <a:rPr lang="en-US" sz="1600" dirty="0" err="1"/>
              <a:t>najmä</a:t>
            </a:r>
            <a:r>
              <a:rPr lang="en-US" sz="1600" dirty="0"/>
              <a:t> </a:t>
            </a:r>
            <a:r>
              <a:rPr lang="en-US" sz="1600" dirty="0" err="1"/>
              <a:t>obmedzenie</a:t>
            </a:r>
            <a:r>
              <a:rPr lang="en-US" sz="1600" dirty="0"/>
              <a:t> </a:t>
            </a:r>
            <a:r>
              <a:rPr lang="en-US" sz="1600" dirty="0" err="1"/>
              <a:t>počtu</a:t>
            </a:r>
            <a:r>
              <a:rPr lang="en-US" sz="1600" dirty="0"/>
              <a:t> </a:t>
            </a:r>
            <a:r>
              <a:rPr lang="en-US" sz="1600" dirty="0" err="1"/>
              <a:t>účastníkov</a:t>
            </a:r>
            <a:r>
              <a:rPr lang="en-US" sz="1600" dirty="0"/>
              <a:t> </a:t>
            </a:r>
            <a:r>
              <a:rPr lang="en-US" sz="1600" dirty="0" err="1"/>
              <a:t>podujatia</a:t>
            </a:r>
            <a:r>
              <a:rPr lang="en-US" sz="1600" dirty="0"/>
              <a:t> </a:t>
            </a:r>
            <a:r>
              <a:rPr lang="en-US" sz="1600" dirty="0" err="1"/>
              <a:t>alebo</a:t>
            </a:r>
            <a:r>
              <a:rPr lang="en-US" sz="1600" dirty="0"/>
              <a:t> </a:t>
            </a:r>
            <a:r>
              <a:rPr lang="en-US" sz="1600" dirty="0" err="1"/>
              <a:t>iné</a:t>
            </a:r>
            <a:r>
              <a:rPr lang="en-US" sz="1600" dirty="0"/>
              <a:t> </a:t>
            </a:r>
            <a:r>
              <a:rPr lang="en-US" sz="1600" b="1" dirty="0" err="1"/>
              <a:t>preventívne</a:t>
            </a:r>
            <a:r>
              <a:rPr lang="en-US" sz="1600" b="1" dirty="0"/>
              <a:t> </a:t>
            </a:r>
            <a:r>
              <a:rPr lang="en-US" sz="1600" b="1" dirty="0" err="1"/>
              <a:t>opatrenia</a:t>
            </a:r>
            <a:r>
              <a:rPr lang="en-US" sz="1600" b="1" dirty="0"/>
              <a:t> </a:t>
            </a:r>
            <a:r>
              <a:rPr lang="en-US" sz="1600" dirty="0" err="1"/>
              <a:t>sťažujúce</a:t>
            </a:r>
            <a:r>
              <a:rPr lang="en-US" sz="1600" dirty="0"/>
              <a:t> </a:t>
            </a:r>
            <a:r>
              <a:rPr lang="en-US" sz="1600" dirty="0" err="1"/>
              <a:t>uskutočnenie</a:t>
            </a:r>
            <a:r>
              <a:rPr lang="en-US" sz="1600" dirty="0"/>
              <a:t> </a:t>
            </a:r>
            <a:r>
              <a:rPr lang="en-US" sz="1600" dirty="0" err="1"/>
              <a:t>podujatia</a:t>
            </a:r>
            <a:r>
              <a:rPr lang="en-US" sz="1600" dirty="0"/>
              <a:t>; </a:t>
            </a:r>
            <a:r>
              <a:rPr lang="en-US" sz="1600" dirty="0" err="1"/>
              <a:t>ustanovenia</a:t>
            </a:r>
            <a:r>
              <a:rPr lang="en-US" sz="1600" dirty="0"/>
              <a:t> § 8a </a:t>
            </a:r>
            <a:r>
              <a:rPr lang="en-US" sz="1600" dirty="0" err="1"/>
              <a:t>až</a:t>
            </a:r>
            <a:r>
              <a:rPr lang="en-US" sz="1600" dirty="0"/>
              <a:t> 8d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vzťahujú</a:t>
            </a:r>
            <a:r>
              <a:rPr lang="en-US" sz="1600" dirty="0"/>
              <a:t> </a:t>
            </a:r>
            <a:r>
              <a:rPr lang="en-US" sz="1600" dirty="0" err="1"/>
              <a:t>aj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prípady</a:t>
            </a:r>
            <a:r>
              <a:rPr lang="en-US" sz="1600" dirty="0"/>
              <a:t>, v </a:t>
            </a:r>
            <a:r>
              <a:rPr lang="en-US" sz="1600" dirty="0" err="1"/>
              <a:t>ktorých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podujatie</a:t>
            </a:r>
            <a:r>
              <a:rPr lang="en-US" sz="1600" dirty="0"/>
              <a:t> </a:t>
            </a:r>
            <a:r>
              <a:rPr lang="en-US" sz="1600" dirty="0" err="1"/>
              <a:t>neuskutočnilo</a:t>
            </a:r>
            <a:r>
              <a:rPr lang="en-US" sz="1600" dirty="0"/>
              <a:t>, </a:t>
            </a:r>
            <a:r>
              <a:rPr lang="en-US" sz="1600" dirty="0" err="1"/>
              <a:t>pretože</a:t>
            </a:r>
            <a:r>
              <a:rPr lang="en-US" sz="1600" dirty="0"/>
              <a:t> bolo </a:t>
            </a:r>
            <a:r>
              <a:rPr lang="en-US" sz="1600" dirty="0" err="1"/>
              <a:t>zrušené</a:t>
            </a:r>
            <a:r>
              <a:rPr lang="en-US" sz="1600" dirty="0"/>
              <a:t> </a:t>
            </a:r>
            <a:r>
              <a:rPr lang="en-US" sz="1600" dirty="0" err="1"/>
              <a:t>usporiadateľom</a:t>
            </a:r>
            <a:r>
              <a:rPr lang="en-US" sz="1600" dirty="0"/>
              <a:t> </a:t>
            </a:r>
            <a:r>
              <a:rPr lang="en-US" sz="1600" dirty="0" err="1"/>
              <a:t>podujatia</a:t>
            </a:r>
            <a:r>
              <a:rPr lang="en-US" sz="1600" dirty="0"/>
              <a:t> z </a:t>
            </a:r>
            <a:r>
              <a:rPr lang="en-US" sz="1600" dirty="0" err="1"/>
              <a:t>preventívnych</a:t>
            </a:r>
            <a:r>
              <a:rPr lang="en-US" sz="1600" dirty="0"/>
              <a:t> </a:t>
            </a:r>
            <a:r>
              <a:rPr lang="en-US" sz="1600" dirty="0" err="1"/>
              <a:t>dôvodov</a:t>
            </a:r>
            <a:r>
              <a:rPr lang="en-US" sz="1600" dirty="0"/>
              <a:t>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A270ADD-59D2-4D7B-A359-619E28155B52}"/>
              </a:ext>
            </a:extLst>
          </p:cNvPr>
          <p:cNvSpPr txBox="1"/>
          <p:nvPr/>
        </p:nvSpPr>
        <p:spPr>
          <a:xfrm>
            <a:off x="5344886" y="5176569"/>
            <a:ext cx="6028400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6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1EEA3FC-9AB2-4EB7-A1E1-2BF33125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600" dirty="0"/>
              <a:t>Zákon č. 189/2015 Z. z. </a:t>
            </a:r>
            <a:br>
              <a:rPr lang="sk-SK" sz="2600" dirty="0"/>
            </a:br>
            <a:r>
              <a:rPr lang="sk-SK" sz="2600" dirty="0"/>
              <a:t>o kultúrno-osvetovej činnosti</a:t>
            </a: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37E0AD26-3744-43E5-895E-80ECE1C6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633176"/>
            <a:ext cx="10735056" cy="3712760"/>
          </a:xfrm>
          <a:effectLst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sk-SK" sz="21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Organizácia </a:t>
            </a:r>
            <a:r>
              <a:rPr lang="sk-SK" sz="1900" b="1" dirty="0"/>
              <a:t>verejného kultúrneho podujatia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Všeobecná úprava usporadúvania verejných kultúrnych podujatí je obsiahnutá v Zákone Slovenskej národnej rady o verejných kultúrnych podujatiach č. 96/1991 Zb. Za verejné kultúrne podujatia (ďalej len „podujatie“) sa podľa tohto zákona rozumejú verejnosti prístupné: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a) divadelné, filmové a iné audiovizuálne predstavenia,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b) koncerty, hudobné a tanečné produkcie,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c) výstavy diel výtvarných umení, diel úžitkového umenia a prác ľudovej výtvarnej tvorivosti,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d) festivaly a prehliadky v oblasti kultúry a umenia,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/>
              <a:t>e) tanečné zábavy a iné akcie v oblasti spoločenskej zábavy.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sk-SK" sz="2100" dirty="0"/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7023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1EEA3FC-9AB2-4EB7-A1E1-2BF33125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600" dirty="0"/>
              <a:t>Zákon č. 189/2015 Z. z. </a:t>
            </a:r>
            <a:br>
              <a:rPr lang="sk-SK" sz="2600" dirty="0"/>
            </a:br>
            <a:r>
              <a:rPr lang="sk-SK" sz="2600" dirty="0"/>
              <a:t>o kultúrno-osvetovej činnosti</a:t>
            </a: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37E0AD26-3744-43E5-895E-80ECE1C6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98" y="2185988"/>
            <a:ext cx="10571998" cy="4864036"/>
          </a:xfrm>
          <a:effectLst/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sk-SK" sz="3400" dirty="0"/>
              <a:t>Pre usporiadateľov týchto podujatí zákon ustanovuje </a:t>
            </a:r>
            <a:r>
              <a:rPr lang="sk-SK" sz="3400" b="1" dirty="0"/>
              <a:t>ohlasovaciu povinnosť v lehote najmenej sedem dní pred konaním </a:t>
            </a:r>
            <a:r>
              <a:rPr lang="sk-SK" sz="3400" dirty="0"/>
              <a:t>(v odôvodnenom prípade možno oznámenie prijať aj v kratšej lehote). Ohlasovacia povinnosť sa plní voči obci, resp. obciam, v ktorých územnom obvode má byť podujatie usporiadané. Zákon usporiadateľovi taktiež ukladá povinnosť vytvoriť vhodné podmienky na uskutočnenie podujatia, za zachovanie poriadku počas jeho priebehu, za dodržiavanie príslušných autorskoprávnych, daňových, zdravotno-hygienických, požiarnych, bezpečnostných a iných právnych predpisov a za umožnenie výkonu dozoru na to oprávneným orgánom.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sk-SK" sz="49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3400" dirty="0"/>
              <a:t>Súčasťou verejnej správy na úseku kultúry je tiež rozhodovanie o právnych pomeroch subjektov, ktoré vyvíjajú aktivity v tejto oblasti, čo zahŕňa aj kontrolnú a dozornú činnosť nad zachovávaním príslušných právnych predpisov. Pre organizáciu vykonávajúcu činnosť v oblasti kultúry je potrebné  dbať aj na dodržiavanie noriem, ktoré súvisia s jej činnosťou. Napríklad:</a:t>
            </a:r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2119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1EEA3FC-9AB2-4EB7-A1E1-2BF33125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600" dirty="0"/>
              <a:t>Zákon č. 211/2000 Z. z. </a:t>
            </a:r>
            <a:br>
              <a:rPr lang="sk-SK" sz="2600" dirty="0"/>
            </a:br>
            <a:r>
              <a:rPr lang="sk-SK" sz="2600" dirty="0"/>
              <a:t>o slobode informácií (tzv. </a:t>
            </a:r>
            <a:r>
              <a:rPr lang="sk-SK" sz="2600" dirty="0" err="1"/>
              <a:t>infozákon</a:t>
            </a:r>
            <a:r>
              <a:rPr lang="sk-SK" sz="2600" dirty="0"/>
              <a:t>)</a:t>
            </a: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37E0AD26-3744-43E5-895E-80ECE1C6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98" y="2185988"/>
            <a:ext cx="10571998" cy="4864036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Zabezpečenie slobodného prístupu k informáciám </a:t>
            </a:r>
          </a:p>
          <a:p>
            <a:pPr marL="0" indent="0">
              <a:buNone/>
            </a:pPr>
            <a:r>
              <a:rPr lang="sk-SK" sz="1500" dirty="0"/>
              <a:t>zákon určuje </a:t>
            </a:r>
            <a:r>
              <a:rPr lang="sk-SK" sz="1500" b="1" dirty="0"/>
              <a:t>podmienky</a:t>
            </a:r>
            <a:r>
              <a:rPr lang="sk-SK" sz="1500" dirty="0"/>
              <a:t>, </a:t>
            </a:r>
            <a:r>
              <a:rPr lang="sk-SK" sz="1500" b="1" dirty="0"/>
              <a:t>postup</a:t>
            </a:r>
            <a:r>
              <a:rPr lang="sk-SK" sz="1500" dirty="0"/>
              <a:t> a </a:t>
            </a:r>
            <a:r>
              <a:rPr lang="sk-SK" sz="1500" b="1" dirty="0"/>
              <a:t>rozsah</a:t>
            </a:r>
            <a:r>
              <a:rPr lang="sk-SK" sz="1500" dirty="0"/>
              <a:t> slobodného prístupu k informáciám  </a:t>
            </a:r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r>
              <a:rPr lang="sk-SK" sz="1500" b="1" dirty="0"/>
              <a:t>§ 2 </a:t>
            </a:r>
            <a:r>
              <a:rPr lang="sk-SK" sz="1500" dirty="0"/>
              <a:t>osoby, ktoré sú povinné sprístupňovať informácie, a to najmä: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500" dirty="0"/>
              <a:t>štátne orgány, obce, </a:t>
            </a:r>
            <a:r>
              <a:rPr lang="sk-SK" sz="1500" b="1" dirty="0"/>
              <a:t>vyššie územné celky, právnické osoby </a:t>
            </a:r>
            <a:r>
              <a:rPr lang="sk-SK" sz="1500" dirty="0"/>
              <a:t>zriadené zákonom a právnické osoby zriadené </a:t>
            </a:r>
            <a:r>
              <a:rPr lang="sk-SK" sz="1500" b="1" dirty="0"/>
              <a:t>štátnym orgánom, vyšším územným celkom alebo obcou </a:t>
            </a:r>
            <a:r>
              <a:rPr lang="sk-SK" sz="1500" dirty="0"/>
              <a:t>podľa osobitného zákona, právnické osoby založené povinnými osobami.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500" dirty="0"/>
              <a:t>Táto povinnosť môže byť tiež ustanovená právnickej alebo fyzickej osobe aj na základe osobitného zákona.</a:t>
            </a:r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r>
              <a:rPr lang="sk-SK" sz="1500" dirty="0"/>
              <a:t>Zákon upravuje v § 5a a § 5b povinné zverejňovanie:</a:t>
            </a:r>
          </a:p>
          <a:p>
            <a:pPr marL="0" indent="0">
              <a:buNone/>
            </a:pPr>
            <a:r>
              <a:rPr lang="sk-SK" sz="1500" b="1" dirty="0"/>
              <a:t>§ 5a </a:t>
            </a:r>
            <a:r>
              <a:rPr lang="sk-SK" sz="1500" dirty="0"/>
              <a:t>„</a:t>
            </a:r>
            <a:r>
              <a:rPr lang="sk-SK" sz="1500" b="1" dirty="0"/>
              <a:t>povinne zverejňované zmluvy“ </a:t>
            </a:r>
          </a:p>
          <a:p>
            <a:pPr marL="0" indent="0">
              <a:buNone/>
            </a:pPr>
            <a:r>
              <a:rPr lang="sk-SK" sz="1500" b="1" dirty="0"/>
              <a:t>§ 5b </a:t>
            </a:r>
            <a:r>
              <a:rPr lang="sk-SK" sz="1500" dirty="0"/>
              <a:t>zverejňovanie informácií o </a:t>
            </a:r>
            <a:r>
              <a:rPr lang="sk-SK" sz="1500" b="1" dirty="0"/>
              <a:t>„objednávkach tovarov, služieb a prác a faktúrach za tovary, služby a práce</a:t>
            </a:r>
            <a:r>
              <a:rPr lang="sk-SK" sz="1500" dirty="0"/>
              <a:t>“. </a:t>
            </a:r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55745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FC3EB73-89DB-4339-B4BB-A635D056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/>
              <a:t>Zákon</a:t>
            </a:r>
            <a:r>
              <a:rPr lang="en-US" sz="2600" dirty="0"/>
              <a:t> č. 18/2018 Z. z. o </a:t>
            </a:r>
            <a:r>
              <a:rPr lang="en-US" sz="2600" dirty="0" err="1"/>
              <a:t>ochrane</a:t>
            </a:r>
            <a:r>
              <a:rPr lang="en-US" sz="2600" dirty="0"/>
              <a:t> </a:t>
            </a:r>
            <a:r>
              <a:rPr lang="en-US" sz="2600" dirty="0" err="1"/>
              <a:t>osobných</a:t>
            </a:r>
            <a:r>
              <a:rPr lang="en-US" sz="2600" dirty="0"/>
              <a:t> </a:t>
            </a:r>
            <a:r>
              <a:rPr lang="en-US" sz="2600" dirty="0" err="1"/>
              <a:t>údajov</a:t>
            </a:r>
            <a:endParaRPr lang="en-US" sz="26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A812D28-236A-4DC5-BE29-4036B14A3E9E}"/>
              </a:ext>
            </a:extLst>
          </p:cNvPr>
          <p:cNvSpPr txBox="1"/>
          <p:nvPr/>
        </p:nvSpPr>
        <p:spPr>
          <a:xfrm>
            <a:off x="863882" y="2185988"/>
            <a:ext cx="10518116" cy="43519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 err="1"/>
              <a:t>Ochrana</a:t>
            </a:r>
            <a:r>
              <a:rPr lang="en-US" sz="2000" b="1" dirty="0"/>
              <a:t> </a:t>
            </a:r>
            <a:r>
              <a:rPr lang="en-US" sz="2000" b="1" dirty="0" err="1"/>
              <a:t>osobných</a:t>
            </a:r>
            <a:r>
              <a:rPr lang="en-US" sz="2000" b="1" dirty="0"/>
              <a:t> </a:t>
            </a:r>
            <a:r>
              <a:rPr lang="en-US" sz="2000" b="1" dirty="0" err="1"/>
              <a:t>údajov</a:t>
            </a:r>
            <a:r>
              <a:rPr lang="en-US" sz="2000" b="1" dirty="0"/>
              <a:t> /GDPR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Na </a:t>
            </a:r>
            <a:r>
              <a:rPr lang="en-US" sz="1600" dirty="0" err="1"/>
              <a:t>úrovni</a:t>
            </a:r>
            <a:r>
              <a:rPr lang="en-US" sz="1600" dirty="0"/>
              <a:t> </a:t>
            </a:r>
            <a:r>
              <a:rPr lang="en-US" sz="1600" dirty="0" err="1"/>
              <a:t>Slovenskej</a:t>
            </a:r>
            <a:r>
              <a:rPr lang="en-US" sz="1600" dirty="0"/>
              <a:t> </a:t>
            </a:r>
            <a:r>
              <a:rPr lang="en-US" sz="1600" dirty="0" err="1"/>
              <a:t>republiky</a:t>
            </a:r>
            <a:r>
              <a:rPr lang="en-US" sz="1600" dirty="0"/>
              <a:t> </a:t>
            </a:r>
            <a:r>
              <a:rPr lang="en-US" sz="1600" dirty="0" err="1"/>
              <a:t>ochranu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</a:t>
            </a:r>
            <a:r>
              <a:rPr lang="en-US" sz="1600" dirty="0" err="1"/>
              <a:t>fyzických</a:t>
            </a:r>
            <a:r>
              <a:rPr lang="en-US" sz="1600" dirty="0"/>
              <a:t> </a:t>
            </a:r>
            <a:r>
              <a:rPr lang="en-US" sz="1600" dirty="0" err="1"/>
              <a:t>osôb</a:t>
            </a:r>
            <a:r>
              <a:rPr lang="en-US" sz="1600" dirty="0"/>
              <a:t> </a:t>
            </a:r>
            <a:r>
              <a:rPr lang="en-US" sz="1600" dirty="0" err="1"/>
              <a:t>upravuje</a:t>
            </a:r>
            <a:r>
              <a:rPr lang="en-US" sz="1600" dirty="0"/>
              <a:t>: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Zákon</a:t>
            </a:r>
            <a:r>
              <a:rPr lang="en-US" sz="1600" dirty="0"/>
              <a:t> č. 18/2018 Z. z. o </a:t>
            </a:r>
            <a:r>
              <a:rPr lang="en-US" sz="1600" dirty="0" err="1"/>
              <a:t>ochrane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Vyhláška</a:t>
            </a:r>
            <a:r>
              <a:rPr lang="en-US" sz="1600" dirty="0"/>
              <a:t> </a:t>
            </a:r>
            <a:r>
              <a:rPr lang="en-US" sz="1600" dirty="0" err="1"/>
              <a:t>Úradu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ochranu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SR č. 158/2018 Z. z. o </a:t>
            </a:r>
            <a:r>
              <a:rPr lang="en-US" sz="1600" dirty="0" err="1"/>
              <a:t>postupe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posudzovaní</a:t>
            </a:r>
            <a:r>
              <a:rPr lang="en-US" sz="1600" dirty="0"/>
              <a:t> </a:t>
            </a:r>
            <a:r>
              <a:rPr lang="en-US" sz="1600" dirty="0" err="1"/>
              <a:t>vplyvu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ochranu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, 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Nariadenie</a:t>
            </a:r>
            <a:r>
              <a:rPr lang="en-US" sz="1600" dirty="0"/>
              <a:t> </a:t>
            </a:r>
            <a:r>
              <a:rPr lang="en-US" sz="1600" dirty="0" err="1"/>
              <a:t>Európskeho</a:t>
            </a:r>
            <a:r>
              <a:rPr lang="en-US" sz="1600" dirty="0"/>
              <a:t> </a:t>
            </a:r>
            <a:r>
              <a:rPr lang="en-US" sz="1600" dirty="0" err="1"/>
              <a:t>parlamentu</a:t>
            </a:r>
            <a:r>
              <a:rPr lang="en-US" sz="1600" dirty="0"/>
              <a:t> a Rady EÚ 2016/679 z 27. </a:t>
            </a:r>
            <a:r>
              <a:rPr lang="en-US" sz="1600" dirty="0" err="1"/>
              <a:t>apríla</a:t>
            </a:r>
            <a:r>
              <a:rPr lang="en-US" sz="1600" dirty="0"/>
              <a:t> 2016 o </a:t>
            </a:r>
            <a:r>
              <a:rPr lang="en-US" sz="1600" dirty="0" err="1"/>
              <a:t>ochrane</a:t>
            </a:r>
            <a:r>
              <a:rPr lang="en-US" sz="1600" dirty="0"/>
              <a:t> </a:t>
            </a:r>
            <a:r>
              <a:rPr lang="en-US" sz="1600" dirty="0" err="1"/>
              <a:t>fyzických</a:t>
            </a:r>
            <a:r>
              <a:rPr lang="en-US" sz="1600" dirty="0"/>
              <a:t> </a:t>
            </a:r>
            <a:r>
              <a:rPr lang="en-US" sz="1600" dirty="0" err="1"/>
              <a:t>osôb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spracúvaní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a o </a:t>
            </a:r>
            <a:r>
              <a:rPr lang="en-US" sz="1600" dirty="0" err="1"/>
              <a:t>voľnom</a:t>
            </a:r>
            <a:r>
              <a:rPr lang="en-US" sz="1600" dirty="0"/>
              <a:t> </a:t>
            </a:r>
            <a:r>
              <a:rPr lang="en-US" sz="1600" dirty="0" err="1"/>
              <a:t>pohybe</a:t>
            </a:r>
            <a:r>
              <a:rPr lang="en-US" sz="1600" dirty="0"/>
              <a:t> </a:t>
            </a:r>
            <a:r>
              <a:rPr lang="en-US" sz="1600" dirty="0" err="1"/>
              <a:t>takýchto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, </a:t>
            </a:r>
            <a:r>
              <a:rPr lang="en-US" sz="1600" dirty="0" err="1"/>
              <a:t>ktorým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ruší</a:t>
            </a:r>
            <a:r>
              <a:rPr lang="en-US" sz="1600" dirty="0"/>
              <a:t> </a:t>
            </a:r>
            <a:r>
              <a:rPr lang="en-US" sz="1600" dirty="0" err="1"/>
              <a:t>smernica</a:t>
            </a:r>
            <a:r>
              <a:rPr lang="en-US" sz="1600" dirty="0"/>
              <a:t> 95/46/ES (</a:t>
            </a:r>
            <a:r>
              <a:rPr lang="en-US" sz="1600" dirty="0" err="1"/>
              <a:t>všeobecné</a:t>
            </a:r>
            <a:r>
              <a:rPr lang="en-US" sz="1600" dirty="0"/>
              <a:t> </a:t>
            </a:r>
            <a:r>
              <a:rPr lang="en-US" sz="1600" dirty="0" err="1"/>
              <a:t>nariadenie</a:t>
            </a:r>
            <a:r>
              <a:rPr lang="en-US" sz="1600" dirty="0"/>
              <a:t> o </a:t>
            </a:r>
            <a:r>
              <a:rPr lang="en-US" sz="1600" dirty="0" err="1"/>
              <a:t>ochrane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) 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600" dirty="0"/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Na </a:t>
            </a:r>
            <a:r>
              <a:rPr lang="en-US" sz="1600" dirty="0" err="1"/>
              <a:t>preukázanie</a:t>
            </a:r>
            <a:r>
              <a:rPr lang="en-US" sz="1600" dirty="0"/>
              <a:t> a </a:t>
            </a:r>
            <a:r>
              <a:rPr lang="en-US" sz="1600" dirty="0" err="1"/>
              <a:t>zabezpečenie</a:t>
            </a:r>
            <a:r>
              <a:rPr lang="en-US" sz="1600" dirty="0"/>
              <a:t> toho,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spracúvanie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vykonáva</a:t>
            </a:r>
            <a:r>
              <a:rPr lang="en-US" sz="1600" dirty="0"/>
              <a:t> v </a:t>
            </a:r>
            <a:r>
              <a:rPr lang="en-US" sz="1600" dirty="0" err="1"/>
              <a:t>súlade</a:t>
            </a:r>
            <a:r>
              <a:rPr lang="en-US" sz="1600" dirty="0"/>
              <a:t> so </a:t>
            </a:r>
            <a:r>
              <a:rPr lang="en-US" sz="1600" dirty="0" err="1"/>
              <a:t>zákonom</a:t>
            </a:r>
            <a:r>
              <a:rPr lang="en-US" sz="1600" dirty="0"/>
              <a:t>, je </a:t>
            </a:r>
            <a:r>
              <a:rPr lang="en-US" sz="1600" dirty="0" err="1"/>
              <a:t>nevyhnutné</a:t>
            </a:r>
            <a:r>
              <a:rPr lang="en-US" sz="1600" dirty="0"/>
              <a:t> </a:t>
            </a:r>
            <a:r>
              <a:rPr lang="en-US" sz="1600" b="1" dirty="0" err="1"/>
              <a:t>prijať</a:t>
            </a:r>
            <a:r>
              <a:rPr lang="en-US" sz="1600" b="1" dirty="0"/>
              <a:t> </a:t>
            </a:r>
            <a:r>
              <a:rPr lang="en-US" sz="1600" b="1" dirty="0" err="1"/>
              <a:t>vhodné</a:t>
            </a:r>
            <a:r>
              <a:rPr lang="en-US" sz="1600" b="1" dirty="0"/>
              <a:t> </a:t>
            </a:r>
            <a:r>
              <a:rPr lang="en-US" sz="1600" b="1" dirty="0" err="1"/>
              <a:t>technické</a:t>
            </a:r>
            <a:r>
              <a:rPr lang="en-US" sz="1600" b="1" dirty="0"/>
              <a:t> a </a:t>
            </a:r>
            <a:r>
              <a:rPr lang="en-US" sz="1600" b="1" dirty="0" err="1"/>
              <a:t>organizačné</a:t>
            </a:r>
            <a:r>
              <a:rPr lang="en-US" sz="1600" b="1" dirty="0"/>
              <a:t> </a:t>
            </a:r>
            <a:r>
              <a:rPr lang="en-US" sz="1600" b="1" dirty="0" err="1"/>
              <a:t>opatrenia</a:t>
            </a:r>
            <a:r>
              <a:rPr lang="en-US" sz="1600" b="1" dirty="0"/>
              <a:t> </a:t>
            </a:r>
            <a:r>
              <a:rPr lang="en-US" sz="1600" dirty="0"/>
              <a:t>s </a:t>
            </a:r>
            <a:r>
              <a:rPr lang="en-US" sz="1600" dirty="0" err="1"/>
              <a:t>ohľadom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povahu</a:t>
            </a:r>
            <a:r>
              <a:rPr lang="en-US" sz="1600" dirty="0"/>
              <a:t>, </a:t>
            </a:r>
            <a:r>
              <a:rPr lang="en-US" sz="1600" dirty="0" err="1"/>
              <a:t>rozsah</a:t>
            </a:r>
            <a:r>
              <a:rPr lang="en-US" sz="1600" dirty="0"/>
              <a:t> a </a:t>
            </a:r>
            <a:r>
              <a:rPr lang="en-US" sz="1600" dirty="0" err="1"/>
              <a:t>účel</a:t>
            </a:r>
            <a:r>
              <a:rPr lang="en-US" sz="1600" dirty="0"/>
              <a:t> </a:t>
            </a:r>
            <a:r>
              <a:rPr lang="en-US" sz="1600" dirty="0" err="1"/>
              <a:t>spracúvania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riziká</a:t>
            </a:r>
            <a:r>
              <a:rPr lang="en-US" sz="1600" dirty="0"/>
              <a:t> pre </a:t>
            </a:r>
            <a:r>
              <a:rPr lang="en-US" sz="1600" dirty="0" err="1"/>
              <a:t>práva</a:t>
            </a:r>
            <a:r>
              <a:rPr lang="en-US" sz="1600" dirty="0"/>
              <a:t> </a:t>
            </a:r>
            <a:r>
              <a:rPr lang="en-US" sz="1600" dirty="0" err="1"/>
              <a:t>fyzickej</a:t>
            </a:r>
            <a:r>
              <a:rPr lang="en-US" sz="1600" dirty="0"/>
              <a:t> </a:t>
            </a:r>
            <a:r>
              <a:rPr lang="en-US" sz="1600" dirty="0" err="1"/>
              <a:t>osoby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912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FC3EB73-89DB-4339-B4BB-A635D056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/>
              <a:t>Zákon</a:t>
            </a:r>
            <a:r>
              <a:rPr lang="en-US" sz="2600" dirty="0"/>
              <a:t> č. 18/2018 Z. z. o </a:t>
            </a:r>
            <a:r>
              <a:rPr lang="en-US" sz="2600" dirty="0" err="1"/>
              <a:t>ochrane</a:t>
            </a:r>
            <a:r>
              <a:rPr lang="en-US" sz="2600" dirty="0"/>
              <a:t> </a:t>
            </a:r>
            <a:r>
              <a:rPr lang="en-US" sz="2600" dirty="0" err="1"/>
              <a:t>osobných</a:t>
            </a:r>
            <a:r>
              <a:rPr lang="en-US" sz="2600" dirty="0"/>
              <a:t> </a:t>
            </a:r>
            <a:r>
              <a:rPr lang="en-US" sz="2600" dirty="0" err="1"/>
              <a:t>údajov</a:t>
            </a:r>
            <a:endParaRPr lang="en-US" sz="26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A812D28-236A-4DC5-BE29-4036B14A3E9E}"/>
              </a:ext>
            </a:extLst>
          </p:cNvPr>
          <p:cNvSpPr txBox="1"/>
          <p:nvPr/>
        </p:nvSpPr>
        <p:spPr>
          <a:xfrm>
            <a:off x="863882" y="2185988"/>
            <a:ext cx="10518116" cy="43519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 err="1"/>
              <a:t>Ochrana</a:t>
            </a:r>
            <a:r>
              <a:rPr lang="en-US" sz="2000" b="1" dirty="0"/>
              <a:t> </a:t>
            </a:r>
            <a:r>
              <a:rPr lang="en-US" sz="2000" b="1" dirty="0" err="1"/>
              <a:t>osobných</a:t>
            </a:r>
            <a:r>
              <a:rPr lang="en-US" sz="2000" b="1" dirty="0"/>
              <a:t> </a:t>
            </a:r>
            <a:r>
              <a:rPr lang="en-US" sz="2000" b="1" dirty="0" err="1"/>
              <a:t>údajov</a:t>
            </a:r>
            <a:r>
              <a:rPr lang="en-US" sz="2000" b="1" dirty="0"/>
              <a:t> /GDPR</a:t>
            </a:r>
            <a:endParaRPr lang="sk-SK" sz="2000" b="1" dirty="0"/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 dirty="0" err="1"/>
              <a:t>čl</a:t>
            </a:r>
            <a:r>
              <a:rPr lang="en-US" sz="1600" b="1" dirty="0"/>
              <a:t>. 13 a 14 </a:t>
            </a:r>
            <a:r>
              <a:rPr lang="en-US" sz="1600" b="1" dirty="0" err="1"/>
              <a:t>nariadenia</a:t>
            </a:r>
            <a:r>
              <a:rPr lang="en-US" sz="1600" b="1" dirty="0"/>
              <a:t> § 19 a 20 </a:t>
            </a:r>
            <a:r>
              <a:rPr lang="en-US" sz="1600" b="1" dirty="0" err="1"/>
              <a:t>zákona</a:t>
            </a:r>
            <a:r>
              <a:rPr lang="en-US" sz="1600" b="1" dirty="0"/>
              <a:t> č. 18/2018 Z. z </a:t>
            </a:r>
            <a:r>
              <a:rPr lang="sk-SK" sz="1600" b="1" dirty="0"/>
              <a:t>:</a:t>
            </a:r>
            <a:r>
              <a:rPr lang="sk-SK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, </a:t>
            </a:r>
            <a:r>
              <a:rPr lang="en-US" sz="1600" dirty="0" err="1"/>
              <a:t>ktorá</a:t>
            </a:r>
            <a:r>
              <a:rPr lang="en-US" sz="1600" dirty="0"/>
              <a:t> </a:t>
            </a:r>
            <a:r>
              <a:rPr lang="en-US" sz="1600" b="1" dirty="0" err="1"/>
              <a:t>spracúva</a:t>
            </a:r>
            <a:r>
              <a:rPr lang="en-US" sz="1600" b="1" dirty="0"/>
              <a:t> </a:t>
            </a:r>
            <a:r>
              <a:rPr lang="en-US" sz="1600" b="1" dirty="0" err="1"/>
              <a:t>osobné</a:t>
            </a:r>
            <a:r>
              <a:rPr lang="en-US" sz="1600" b="1" dirty="0"/>
              <a:t> </a:t>
            </a:r>
            <a:r>
              <a:rPr lang="en-US" sz="1600" b="1" dirty="0" err="1"/>
              <a:t>údaje</a:t>
            </a:r>
            <a:r>
              <a:rPr lang="en-US" sz="1600" b="1" dirty="0"/>
              <a:t> - </a:t>
            </a:r>
            <a:r>
              <a:rPr lang="en-US" sz="1600" b="1" dirty="0" err="1"/>
              <a:t>prevádzkovateľ</a:t>
            </a:r>
            <a:r>
              <a:rPr lang="en-US" sz="1600" b="1" dirty="0"/>
              <a:t> </a:t>
            </a:r>
            <a:r>
              <a:rPr lang="sk-SK" sz="1600" b="1" dirty="0"/>
              <a:t> </a:t>
            </a:r>
            <a:r>
              <a:rPr lang="en-US" sz="1600" dirty="0" err="1"/>
              <a:t>spracúva</a:t>
            </a:r>
            <a:r>
              <a:rPr lang="en-US" sz="1600" dirty="0"/>
              <a:t> </a:t>
            </a:r>
            <a:r>
              <a:rPr lang="en-US" sz="1600" dirty="0" err="1"/>
              <a:t>osobné</a:t>
            </a:r>
            <a:r>
              <a:rPr lang="en-US" sz="1600" dirty="0"/>
              <a:t> </a:t>
            </a:r>
            <a:r>
              <a:rPr lang="en-US" sz="1600" dirty="0" err="1"/>
              <a:t>údaje</a:t>
            </a:r>
            <a:r>
              <a:rPr lang="en-US" sz="1600" dirty="0"/>
              <a:t> </a:t>
            </a:r>
            <a:r>
              <a:rPr lang="en-US" sz="1600" dirty="0" err="1"/>
              <a:t>fyzických</a:t>
            </a:r>
            <a:r>
              <a:rPr lang="en-US" sz="1600" dirty="0"/>
              <a:t> </a:t>
            </a:r>
            <a:r>
              <a:rPr lang="en-US" sz="1600" dirty="0" err="1"/>
              <a:t>osôb</a:t>
            </a:r>
            <a:r>
              <a:rPr lang="en-US" sz="1600" dirty="0"/>
              <a:t> — </a:t>
            </a:r>
            <a:r>
              <a:rPr lang="en-US" sz="1600" dirty="0" err="1"/>
              <a:t>jednotlivcov</a:t>
            </a:r>
            <a:r>
              <a:rPr lang="en-US" sz="1600" dirty="0"/>
              <a:t> (</a:t>
            </a:r>
            <a:r>
              <a:rPr lang="en-US" sz="1600" dirty="0" err="1"/>
              <a:t>dotknutých</a:t>
            </a:r>
            <a:r>
              <a:rPr lang="en-US" sz="1600" dirty="0"/>
              <a:t> </a:t>
            </a:r>
            <a:r>
              <a:rPr lang="en-US" sz="1600" dirty="0" err="1"/>
              <a:t>osôb</a:t>
            </a:r>
            <a:r>
              <a:rPr lang="en-US" sz="1600" dirty="0"/>
              <a:t>), </a:t>
            </a:r>
            <a:r>
              <a:rPr lang="en-US" sz="1600" dirty="0" err="1"/>
              <a:t>ktoré</a:t>
            </a:r>
            <a:r>
              <a:rPr lang="en-US" sz="1600" dirty="0"/>
              <a:t> </a:t>
            </a:r>
            <a:r>
              <a:rPr lang="en-US" sz="1600" dirty="0" err="1"/>
              <a:t>získava</a:t>
            </a:r>
            <a:r>
              <a:rPr lang="en-US" sz="1600" dirty="0"/>
              <a:t> </a:t>
            </a:r>
            <a:r>
              <a:rPr lang="en-US" sz="1600" dirty="0" err="1"/>
              <a:t>buď</a:t>
            </a:r>
            <a:r>
              <a:rPr lang="en-US" sz="1600" dirty="0"/>
              <a:t> </a:t>
            </a:r>
            <a:endParaRPr lang="sk-SK" sz="1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priamo</a:t>
            </a:r>
            <a:r>
              <a:rPr lang="en-US" sz="1600" dirty="0"/>
              <a:t> od </a:t>
            </a:r>
            <a:r>
              <a:rPr lang="en-US" sz="1600" dirty="0" err="1"/>
              <a:t>nich</a:t>
            </a:r>
            <a:r>
              <a:rPr lang="en-US" sz="1600" dirty="0"/>
              <a:t> </a:t>
            </a:r>
            <a:r>
              <a:rPr lang="en-US" sz="1600" dirty="0" err="1"/>
              <a:t>alebo</a:t>
            </a:r>
            <a:r>
              <a:rPr lang="en-US" sz="1600" dirty="0"/>
              <a:t> </a:t>
            </a:r>
            <a:endParaRPr lang="sk-SK" sz="16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nepriamo</a:t>
            </a:r>
            <a:r>
              <a:rPr lang="en-US" sz="1600" dirty="0"/>
              <a:t> od </a:t>
            </a:r>
            <a:r>
              <a:rPr lang="en-US" sz="1600" dirty="0" err="1"/>
              <a:t>iných</a:t>
            </a:r>
            <a:r>
              <a:rPr lang="en-US" sz="1600" dirty="0"/>
              <a:t> </a:t>
            </a:r>
            <a:r>
              <a:rPr lang="en-US" sz="1600" dirty="0" err="1"/>
              <a:t>subjektov</a:t>
            </a:r>
            <a:r>
              <a:rPr lang="en-US" sz="1600" dirty="0"/>
              <a:t>. </a:t>
            </a:r>
            <a:endParaRPr lang="sk-SK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600" dirty="0"/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	V </a:t>
            </a:r>
            <a:r>
              <a:rPr lang="en-US" sz="1600" dirty="0" err="1"/>
              <a:t>prípade</a:t>
            </a:r>
            <a:r>
              <a:rPr lang="en-US" sz="1600" dirty="0"/>
              <a:t> </a:t>
            </a:r>
            <a:r>
              <a:rPr lang="en-US" sz="1600" dirty="0" err="1"/>
              <a:t>priameho</a:t>
            </a:r>
            <a:r>
              <a:rPr lang="en-US" sz="1600" dirty="0"/>
              <a:t> </a:t>
            </a:r>
            <a:r>
              <a:rPr lang="en-US" sz="1600" dirty="0" err="1"/>
              <a:t>získavania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prevádzkovateľ</a:t>
            </a:r>
            <a:r>
              <a:rPr lang="en-US" sz="1600" dirty="0"/>
              <a:t> </a:t>
            </a:r>
            <a:r>
              <a:rPr lang="en-US" sz="1600" b="1" dirty="0" err="1"/>
              <a:t>povinnosť</a:t>
            </a:r>
            <a:r>
              <a:rPr lang="en-US" sz="1600" b="1" dirty="0"/>
              <a:t> </a:t>
            </a:r>
            <a:r>
              <a:rPr lang="en-US" sz="1600" b="1" dirty="0" err="1"/>
              <a:t>informovať</a:t>
            </a:r>
            <a:r>
              <a:rPr lang="en-US" sz="1600" dirty="0"/>
              <a:t> </a:t>
            </a:r>
            <a:r>
              <a:rPr lang="en-US" sz="1600" dirty="0" err="1"/>
              <a:t>dotknutú</a:t>
            </a:r>
            <a:r>
              <a:rPr lang="en-US" sz="1600" dirty="0"/>
              <a:t> </a:t>
            </a:r>
            <a:r>
              <a:rPr lang="en-US" sz="1600" dirty="0" err="1"/>
              <a:t>osobu</a:t>
            </a:r>
            <a:r>
              <a:rPr lang="en-US" sz="1600" dirty="0"/>
              <a:t> o </a:t>
            </a:r>
            <a:r>
              <a:rPr lang="en-US" sz="1600" dirty="0" err="1"/>
              <a:t>spracúvaní</a:t>
            </a:r>
            <a:r>
              <a:rPr lang="en-US" sz="1600" dirty="0"/>
              <a:t> </a:t>
            </a:r>
            <a:r>
              <a:rPr lang="en-US" sz="1600" dirty="0" err="1"/>
              <a:t>jej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</a:t>
            </a:r>
            <a:r>
              <a:rPr lang="en-US" sz="1600" dirty="0" err="1"/>
              <a:t>najneskôr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samotnom</a:t>
            </a:r>
            <a:r>
              <a:rPr lang="en-US" sz="1600" dirty="0"/>
              <a:t> </a:t>
            </a:r>
            <a:r>
              <a:rPr lang="en-US" sz="1600" dirty="0" err="1"/>
              <a:t>získavaní</a:t>
            </a:r>
            <a:r>
              <a:rPr lang="en-US" sz="1600" dirty="0"/>
              <a:t> (</a:t>
            </a:r>
            <a:r>
              <a:rPr lang="en-US" sz="1600" dirty="0" err="1"/>
              <a:t>preukázateľne</a:t>
            </a:r>
            <a:r>
              <a:rPr lang="en-US" sz="1600" dirty="0"/>
              <a:t>, </a:t>
            </a:r>
            <a:r>
              <a:rPr lang="en-US" sz="1600" dirty="0" err="1"/>
              <a:t>primeraným</a:t>
            </a:r>
            <a:r>
              <a:rPr lang="en-US" sz="1600" dirty="0"/>
              <a:t> </a:t>
            </a:r>
            <a:r>
              <a:rPr lang="en-US" sz="1600" dirty="0" err="1"/>
              <a:t>spôsobom</a:t>
            </a:r>
            <a:r>
              <a:rPr lang="en-US" sz="1600" dirty="0"/>
              <a:t>, </a:t>
            </a:r>
            <a:r>
              <a:rPr lang="en-US" sz="1600" dirty="0" err="1"/>
              <a:t>jednoducho</a:t>
            </a:r>
            <a:r>
              <a:rPr lang="en-US" sz="1600" dirty="0"/>
              <a:t>, </a:t>
            </a:r>
            <a:r>
              <a:rPr lang="en-US" sz="1600" dirty="0" err="1"/>
              <a:t>zrozumiteľne</a:t>
            </a:r>
            <a:r>
              <a:rPr lang="en-US" sz="1600" dirty="0"/>
              <a:t>), a to </a:t>
            </a:r>
            <a:r>
              <a:rPr lang="en-US" sz="1600" dirty="0" err="1"/>
              <a:t>najmä</a:t>
            </a:r>
            <a:r>
              <a:rPr lang="en-US" sz="1600" dirty="0"/>
              <a:t> o </a:t>
            </a:r>
            <a:r>
              <a:rPr lang="en-US" sz="1600" dirty="0" err="1"/>
              <a:t>právnom</a:t>
            </a:r>
            <a:r>
              <a:rPr lang="en-US" sz="1600" dirty="0"/>
              <a:t> </a:t>
            </a:r>
            <a:r>
              <a:rPr lang="en-US" sz="1600" dirty="0" err="1"/>
              <a:t>základe</a:t>
            </a:r>
            <a:r>
              <a:rPr lang="en-US" sz="1600" dirty="0"/>
              <a:t> </a:t>
            </a:r>
            <a:r>
              <a:rPr lang="en-US" sz="1600" dirty="0" err="1"/>
              <a:t>spracúvania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, </a:t>
            </a:r>
            <a:r>
              <a:rPr lang="en-US" sz="1600" dirty="0" err="1"/>
              <a:t>zásadách</a:t>
            </a:r>
            <a:r>
              <a:rPr lang="en-US" sz="1600" dirty="0"/>
              <a:t> </a:t>
            </a:r>
            <a:r>
              <a:rPr lang="en-US" sz="1600" dirty="0" err="1"/>
              <a:t>ochrany</a:t>
            </a:r>
            <a:r>
              <a:rPr lang="en-US" sz="1600" dirty="0"/>
              <a:t> </a:t>
            </a:r>
            <a:r>
              <a:rPr lang="en-US" sz="1600" dirty="0" err="1"/>
              <a:t>osobných</a:t>
            </a:r>
            <a:r>
              <a:rPr lang="en-US" sz="1600" dirty="0"/>
              <a:t> </a:t>
            </a:r>
            <a:r>
              <a:rPr lang="en-US" sz="1600" dirty="0" err="1"/>
              <a:t>údajov</a:t>
            </a:r>
            <a:r>
              <a:rPr lang="en-US" sz="1600" dirty="0"/>
              <a:t> a </a:t>
            </a:r>
            <a:r>
              <a:rPr lang="en-US" sz="1600" dirty="0" err="1"/>
              <a:t>právach</a:t>
            </a:r>
            <a:r>
              <a:rPr lang="en-US" sz="1600" dirty="0"/>
              <a:t> </a:t>
            </a:r>
            <a:r>
              <a:rPr lang="en-US" sz="1600" dirty="0" err="1"/>
              <a:t>dotknutých</a:t>
            </a:r>
            <a:r>
              <a:rPr lang="en-US" sz="1600" dirty="0"/>
              <a:t> </a:t>
            </a:r>
            <a:r>
              <a:rPr lang="en-US" sz="1600" dirty="0" err="1"/>
              <a:t>osôb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903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EE9BC0E-D222-49BA-AEE4-B1C95B43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852128"/>
            <a:ext cx="10383699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6193316-E908-49B3-BC80-3A5C68CE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7" y="666364"/>
            <a:ext cx="10393225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7282A2C-CFC1-4329-B8D6-17A55852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 dirty="0">
                <a:solidFill>
                  <a:schemeClr val="tx1"/>
                </a:solidFill>
              </a:rPr>
              <a:t>Lektor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EE62A995-9619-4BB3-A1D5-2C595931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JUDr. Andrea Derfényiová, </a:t>
            </a:r>
            <a:r>
              <a:rPr lang="en-US" sz="2000" b="1" dirty="0" err="1">
                <a:solidFill>
                  <a:schemeClr val="tx1"/>
                </a:solidFill>
              </a:rPr>
              <a:t>RSc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sk-SK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/>
              <a:t>Vyštudovala právo na Univerzite Pavla Jozefa Šafárika v Košiciach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/>
              <a:t>V profesionálnej oblasti sa venovala najmä územnému rozvoju, príprave a realizácii výstavby technickej infraštruktúry a záväzkovým vzťahom v tejto oblasti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/>
              <a:t>V súčasnosti pôsobí na Magistráte hlavného mesta SR Bratislavy na Oddelení implementácie externého financovania, kde ako projektový manažér zabezpečuje implementáciu zverených projektov</a:t>
            </a:r>
          </a:p>
        </p:txBody>
      </p:sp>
    </p:spTree>
    <p:extLst>
      <p:ext uri="{BB962C8B-B14F-4D97-AF65-F5344CB8AC3E}">
        <p14:creationId xmlns:p14="http://schemas.microsoft.com/office/powerpoint/2010/main" val="308423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E93DEB8-81E6-42D4-A977-5763AA33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4" y="432969"/>
            <a:ext cx="10402752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FC3EB73-89DB-4339-B4BB-A635D056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/>
              <a:t>Zákon</a:t>
            </a:r>
            <a:r>
              <a:rPr lang="en-US" sz="2600" dirty="0"/>
              <a:t> č. 18/2018 Z. z. o </a:t>
            </a:r>
            <a:r>
              <a:rPr lang="en-US" sz="2600" dirty="0" err="1"/>
              <a:t>ochrane</a:t>
            </a:r>
            <a:r>
              <a:rPr lang="en-US" sz="2600" dirty="0"/>
              <a:t> </a:t>
            </a:r>
            <a:r>
              <a:rPr lang="en-US" sz="2600" dirty="0" err="1"/>
              <a:t>osobných</a:t>
            </a:r>
            <a:r>
              <a:rPr lang="en-US" sz="2600" dirty="0"/>
              <a:t> </a:t>
            </a:r>
            <a:r>
              <a:rPr lang="en-US" sz="2600" dirty="0" err="1"/>
              <a:t>údajov</a:t>
            </a:r>
            <a:endParaRPr lang="en-US" sz="26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A812D28-236A-4DC5-BE29-4036B14A3E9E}"/>
              </a:ext>
            </a:extLst>
          </p:cNvPr>
          <p:cNvSpPr txBox="1"/>
          <p:nvPr/>
        </p:nvSpPr>
        <p:spPr>
          <a:xfrm>
            <a:off x="863882" y="2185988"/>
            <a:ext cx="10518116" cy="43519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sk-SK" sz="2000" b="1" dirty="0"/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 err="1"/>
              <a:t>Dotknut</a:t>
            </a:r>
            <a:r>
              <a:rPr lang="sk-SK" sz="2000" b="1" dirty="0"/>
              <a:t>é </a:t>
            </a:r>
            <a:r>
              <a:rPr lang="en-US" sz="2000" b="1" dirty="0" err="1"/>
              <a:t>osob</a:t>
            </a:r>
            <a:r>
              <a:rPr lang="sk-SK" sz="2000" b="1" dirty="0"/>
              <a:t>y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 err="1"/>
              <a:t>ktorých</a:t>
            </a:r>
            <a:r>
              <a:rPr lang="en-US" sz="1600" dirty="0"/>
              <a:t> </a:t>
            </a:r>
            <a:r>
              <a:rPr lang="en-US" sz="1600" dirty="0" err="1"/>
              <a:t>osobné</a:t>
            </a:r>
            <a:r>
              <a:rPr lang="en-US" sz="1600" dirty="0"/>
              <a:t> </a:t>
            </a:r>
            <a:r>
              <a:rPr lang="en-US" sz="1600" dirty="0" err="1"/>
              <a:t>údaje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 </a:t>
            </a:r>
            <a:r>
              <a:rPr lang="en-US" sz="1600" dirty="0" err="1"/>
              <a:t>zvyčajne</a:t>
            </a:r>
            <a:r>
              <a:rPr lang="en-US" sz="1600" dirty="0"/>
              <a:t> </a:t>
            </a:r>
            <a:r>
              <a:rPr lang="en-US" sz="1600" dirty="0" err="1"/>
              <a:t>spracúvané</a:t>
            </a:r>
            <a:r>
              <a:rPr lang="en-US" sz="1600" dirty="0"/>
              <a:t> v </a:t>
            </a:r>
            <a:r>
              <a:rPr lang="en-US" sz="1600" dirty="0" err="1"/>
              <a:t>rámci</a:t>
            </a:r>
            <a:r>
              <a:rPr lang="en-US" sz="1600" dirty="0"/>
              <a:t> </a:t>
            </a:r>
            <a:r>
              <a:rPr lang="en-US" sz="1600" dirty="0" err="1"/>
              <a:t>plnenia</a:t>
            </a:r>
            <a:r>
              <a:rPr lang="en-US" sz="1600" dirty="0"/>
              <a:t> </a:t>
            </a:r>
            <a:r>
              <a:rPr lang="en-US" sz="1600" dirty="0" err="1"/>
              <a:t>úloh</a:t>
            </a:r>
            <a:r>
              <a:rPr lang="en-US" sz="1600" dirty="0"/>
              <a:t>, </a:t>
            </a:r>
            <a:r>
              <a:rPr lang="en-US" sz="1600" dirty="0" err="1"/>
              <a:t>sú</a:t>
            </a:r>
            <a:r>
              <a:rPr lang="en-US" sz="1600" dirty="0"/>
              <a:t> (v </a:t>
            </a:r>
            <a:r>
              <a:rPr lang="en-US" sz="1600" dirty="0" err="1"/>
              <a:t>závislosti</a:t>
            </a:r>
            <a:r>
              <a:rPr lang="en-US" sz="1600" dirty="0"/>
              <a:t> od </a:t>
            </a:r>
            <a:r>
              <a:rPr lang="en-US" sz="1600" dirty="0" err="1"/>
              <a:t>konkrétnej</a:t>
            </a:r>
            <a:r>
              <a:rPr lang="en-US" sz="1600" dirty="0"/>
              <a:t> </a:t>
            </a:r>
            <a:r>
              <a:rPr lang="en-US" sz="1600" dirty="0" err="1"/>
              <a:t>spracovateľskej</a:t>
            </a:r>
            <a:r>
              <a:rPr lang="en-US" sz="1600" dirty="0"/>
              <a:t> </a:t>
            </a:r>
            <a:r>
              <a:rPr lang="en-US" sz="1600" dirty="0" err="1"/>
              <a:t>operácie</a:t>
            </a:r>
            <a:r>
              <a:rPr lang="en-US" sz="1600" dirty="0"/>
              <a:t>), </a:t>
            </a:r>
            <a:r>
              <a:rPr lang="en-US" sz="1600" dirty="0" err="1"/>
              <a:t>najmä</a:t>
            </a:r>
            <a:r>
              <a:rPr lang="en-US" sz="1600" dirty="0"/>
              <a:t>: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zamestnanci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fyzické</a:t>
            </a:r>
            <a:r>
              <a:rPr lang="en-US" sz="1600" dirty="0"/>
              <a:t> </a:t>
            </a:r>
            <a:r>
              <a:rPr lang="en-US" sz="1600" dirty="0" err="1"/>
              <a:t>osoby</a:t>
            </a:r>
            <a:r>
              <a:rPr lang="en-US" sz="1600" dirty="0"/>
              <a:t> v </a:t>
            </a:r>
            <a:r>
              <a:rPr lang="en-US" sz="1600" dirty="0" err="1"/>
              <a:t>súčinnosti</a:t>
            </a:r>
            <a:r>
              <a:rPr lang="en-US" sz="1600" dirty="0"/>
              <a:t> s </a:t>
            </a:r>
            <a:r>
              <a:rPr lang="en-US" sz="1600" dirty="0" err="1"/>
              <a:t>organizáciou</a:t>
            </a:r>
            <a:r>
              <a:rPr lang="en-US" sz="1600" dirty="0"/>
              <a:t>,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kontaktovaní</a:t>
            </a:r>
            <a:r>
              <a:rPr lang="en-US" sz="1600" dirty="0"/>
              <a:t> v </a:t>
            </a:r>
            <a:r>
              <a:rPr lang="en-US" sz="1600" dirty="0" err="1"/>
              <a:t>súvislosti</a:t>
            </a:r>
            <a:r>
              <a:rPr lang="en-US" sz="1600" dirty="0"/>
              <a:t> s </a:t>
            </a:r>
            <a:r>
              <a:rPr lang="en-US" sz="1600" dirty="0" err="1"/>
              <a:t>plnením</a:t>
            </a:r>
            <a:r>
              <a:rPr lang="en-US" sz="1600" dirty="0"/>
              <a:t> </a:t>
            </a:r>
            <a:r>
              <a:rPr lang="en-US" sz="1600" dirty="0" err="1"/>
              <a:t>jej</a:t>
            </a:r>
            <a:r>
              <a:rPr lang="en-US" sz="1600" dirty="0"/>
              <a:t> </a:t>
            </a:r>
            <a:r>
              <a:rPr lang="en-US" sz="1600" dirty="0" err="1"/>
              <a:t>úloh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účastníci</a:t>
            </a:r>
            <a:r>
              <a:rPr lang="en-US" sz="1600" dirty="0"/>
              <a:t> verejného obstarávania,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sťažovateľ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fyzické</a:t>
            </a:r>
            <a:r>
              <a:rPr lang="en-US" sz="1600" dirty="0"/>
              <a:t> </a:t>
            </a:r>
            <a:r>
              <a:rPr lang="en-US" sz="1600" dirty="0" err="1"/>
              <a:t>osoby</a:t>
            </a:r>
            <a:r>
              <a:rPr lang="en-US" sz="1600" dirty="0"/>
              <a:t>, s </a:t>
            </a:r>
            <a:r>
              <a:rPr lang="en-US" sz="1600" dirty="0" err="1"/>
              <a:t>ktorými</a:t>
            </a:r>
            <a:r>
              <a:rPr lang="en-US" sz="1600" dirty="0"/>
              <a:t> </a:t>
            </a:r>
            <a:r>
              <a:rPr lang="en-US" sz="1600" dirty="0" err="1"/>
              <a:t>organizácia</a:t>
            </a:r>
            <a:r>
              <a:rPr lang="en-US" sz="1600" dirty="0"/>
              <a:t> </a:t>
            </a:r>
            <a:r>
              <a:rPr lang="en-US" sz="1600" dirty="0" err="1"/>
              <a:t>uzatvára</a:t>
            </a:r>
            <a:r>
              <a:rPr lang="en-US" sz="1600" dirty="0"/>
              <a:t> </a:t>
            </a:r>
            <a:r>
              <a:rPr lang="en-US" sz="1600" dirty="0" err="1"/>
              <a:t>zmluvu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zamestnanci</a:t>
            </a:r>
            <a:r>
              <a:rPr lang="en-US" sz="1600" dirty="0"/>
              <a:t> </a:t>
            </a:r>
            <a:r>
              <a:rPr lang="en-US" sz="1600" dirty="0" err="1"/>
              <a:t>dodávateľov</a:t>
            </a:r>
            <a:r>
              <a:rPr lang="en-US" sz="1600" dirty="0"/>
              <a:t> </a:t>
            </a:r>
            <a:r>
              <a:rPr lang="en-US" sz="1600" dirty="0" err="1"/>
              <a:t>tovaru</a:t>
            </a:r>
            <a:r>
              <a:rPr lang="en-US" sz="1600" dirty="0"/>
              <a:t> a </a:t>
            </a:r>
            <a:r>
              <a:rPr lang="en-US" sz="1600" dirty="0" err="1"/>
              <a:t>služieb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fyzické</a:t>
            </a:r>
            <a:r>
              <a:rPr lang="en-US" sz="1600" dirty="0"/>
              <a:t> </a:t>
            </a:r>
            <a:r>
              <a:rPr lang="en-US" sz="1600" dirty="0" err="1"/>
              <a:t>osoby</a:t>
            </a:r>
            <a:r>
              <a:rPr lang="en-US" sz="1600" dirty="0"/>
              <a:t> </a:t>
            </a:r>
            <a:r>
              <a:rPr lang="en-US" sz="1600" dirty="0" err="1"/>
              <a:t>pohybujúce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v </a:t>
            </a:r>
            <a:r>
              <a:rPr lang="en-US" sz="1600" dirty="0" err="1"/>
              <a:t>monitorovanom</a:t>
            </a:r>
            <a:r>
              <a:rPr lang="en-US" sz="1600" dirty="0"/>
              <a:t> </a:t>
            </a:r>
            <a:r>
              <a:rPr lang="en-US" sz="1600" dirty="0" err="1"/>
              <a:t>priestore</a:t>
            </a:r>
            <a:r>
              <a:rPr lang="en-US" sz="1600" dirty="0"/>
              <a:t> </a:t>
            </a:r>
            <a:r>
              <a:rPr lang="en-US" sz="1600" dirty="0" err="1"/>
              <a:t>organizácie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účastníci</a:t>
            </a:r>
            <a:r>
              <a:rPr lang="en-US" sz="1600" dirty="0"/>
              <a:t> </a:t>
            </a:r>
            <a:r>
              <a:rPr lang="en-US" sz="1600" dirty="0" err="1"/>
              <a:t>výletov</a:t>
            </a:r>
            <a:r>
              <a:rPr lang="en-US" sz="1600" dirty="0"/>
              <a:t> a </a:t>
            </a:r>
            <a:r>
              <a:rPr lang="en-US" sz="1600" dirty="0" err="1"/>
              <a:t>podujatí</a:t>
            </a:r>
            <a:r>
              <a:rPr lang="en-US" sz="1600" dirty="0"/>
              <a:t>, </a:t>
            </a:r>
            <a:r>
              <a:rPr lang="en-US" sz="1600" dirty="0" err="1"/>
              <a:t>ktoré</a:t>
            </a:r>
            <a:r>
              <a:rPr lang="en-US" sz="1600" dirty="0"/>
              <a:t> </a:t>
            </a:r>
            <a:r>
              <a:rPr lang="en-US" sz="1600" dirty="0" err="1"/>
              <a:t>organizácia</a:t>
            </a:r>
            <a:r>
              <a:rPr lang="en-US" sz="1600" dirty="0"/>
              <a:t> </a:t>
            </a:r>
            <a:r>
              <a:rPr lang="en-US" sz="1600" dirty="0" err="1"/>
              <a:t>organizuje</a:t>
            </a:r>
            <a:r>
              <a:rPr lang="en-US" sz="1600" dirty="0"/>
              <a:t>,</a:t>
            </a:r>
            <a:endParaRPr lang="sk-SK" sz="1600" dirty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kandidáti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voľnú</a:t>
            </a:r>
            <a:r>
              <a:rPr lang="en-US" sz="1600" dirty="0"/>
              <a:t> / </a:t>
            </a:r>
            <a:r>
              <a:rPr lang="en-US" sz="1600" dirty="0" err="1"/>
              <a:t>obsadzovanú</a:t>
            </a:r>
            <a:r>
              <a:rPr lang="en-US" sz="1600" dirty="0"/>
              <a:t> </a:t>
            </a:r>
            <a:r>
              <a:rPr lang="en-US" sz="1600" dirty="0" err="1"/>
              <a:t>pozíciu</a:t>
            </a:r>
            <a:r>
              <a:rPr lang="en-US" sz="1600" dirty="0"/>
              <a:t> a </a:t>
            </a:r>
            <a:r>
              <a:rPr lang="en-US" sz="1600" dirty="0" err="1"/>
              <a:t>podobne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339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5FD6D5-97A7-4B4C-892A-DED40699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sk-SK" sz="2600" dirty="0"/>
              <a:t>Ďalšie právne predpisy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E56C6D-6DF5-488B-A06C-9EC79AEA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383238" cy="4306252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700" b="1" dirty="0"/>
              <a:t>Verejné obstarávanie -právna úprava v zákone č. 343/2015 Z. z. Zákon o verejnom obstarávaní a o zmene a doplnení niektorých zákonov.</a:t>
            </a:r>
            <a:endParaRPr lang="sk-SK" sz="1700" b="1" dirty="0"/>
          </a:p>
          <a:p>
            <a:pPr marL="0" indent="0">
              <a:buNone/>
            </a:pPr>
            <a:r>
              <a:rPr lang="sk-SK" sz="1700" b="1" dirty="0"/>
              <a:t>Príloha č.1:</a:t>
            </a:r>
          </a:p>
          <a:p>
            <a:pPr marL="0" indent="0">
              <a:buNone/>
            </a:pPr>
            <a:endParaRPr lang="sk-SK" sz="1200" b="1" dirty="0"/>
          </a:p>
          <a:p>
            <a:pPr marL="0" indent="0">
              <a:buNone/>
            </a:pPr>
            <a:r>
              <a:rPr lang="sk-SK" sz="1600" dirty="0"/>
              <a:t>Administratívne sociálne, </a:t>
            </a:r>
            <a:r>
              <a:rPr lang="sk-SK" sz="1600" b="1" dirty="0"/>
              <a:t>vzdelávacie</a:t>
            </a:r>
            <a:r>
              <a:rPr lang="sk-SK" sz="1600" dirty="0"/>
              <a:t>, zdravotnícke a </a:t>
            </a:r>
            <a:r>
              <a:rPr lang="sk-SK" sz="1600" b="1" dirty="0"/>
              <a:t>kultúrne služby: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Verejná správa, obrana, sociálne zabezpečenie a s tým spojené služby;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Vzdelávacie a školiace (výcvikové) služby;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Organizovanie výstav, veľtrhov a kongresov,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Organizovanie seminárov,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Služby na organizovanie podujatí,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Služby na organizovanie kultúrnych podujatí,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/>
              <a:t>Služby na organizovanie festivalov, Služby na organizovanie večierkov, Služby na organizovanie módnych prehliadok, Služby na organizovanie veľtrhov a výstav.</a:t>
            </a:r>
          </a:p>
        </p:txBody>
      </p:sp>
    </p:spTree>
    <p:extLst>
      <p:ext uri="{BB962C8B-B14F-4D97-AF65-F5344CB8AC3E}">
        <p14:creationId xmlns:p14="http://schemas.microsoft.com/office/powerpoint/2010/main" val="222426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E429DD-6B09-431F-A2E6-9240BAE4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sk-SK" sz="2600" dirty="0"/>
              <a:t>Ďalšie predpisy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F3D3ED-32DD-4AFE-9BFB-B460A4C9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04" y="2469452"/>
            <a:ext cx="10684990" cy="363651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b="1" dirty="0"/>
              <a:t>Etický kódex </a:t>
            </a:r>
          </a:p>
          <a:p>
            <a:pPr marL="0" indent="0" algn="just">
              <a:buNone/>
            </a:pPr>
            <a:r>
              <a:rPr lang="sk-SK" sz="1600" dirty="0"/>
              <a:t>vydávajú organizácie za účelom </a:t>
            </a:r>
            <a:r>
              <a:rPr lang="sk-SK" sz="1600" b="1" dirty="0"/>
              <a:t>sumarizácie základných zásad a pravidiel </a:t>
            </a:r>
            <a:r>
              <a:rPr lang="sk-SK" sz="1600" dirty="0"/>
              <a:t>práce, vystupovania a správania sa zamestnancov organizácie, ktoré sú povinní rešpektovať a preberajú osobnú zodpovednosť za ich dodržiavanie v rámci pracovných povinností, pracovného času i mimo neho. Sú v ňom deklarované </a:t>
            </a:r>
            <a:r>
              <a:rPr lang="sk-SK" sz="1600" b="1" dirty="0"/>
              <a:t>najvyššie etické ciele konkrétnej spoločnosti alebo inštitúcie</a:t>
            </a:r>
            <a:r>
              <a:rPr lang="sk-SK" sz="1600" dirty="0"/>
              <a:t>. Obvykle je etický kódex zverejnený nielen v rôznych vnútorných dokumentoch, ale aj v marketingových materiáloch inštitúcie (vrátane internetových stránok), ktoré sú prístupné všetkým klientom i širokému podnikateľskému a spoločenskému prostrediu.</a:t>
            </a:r>
          </a:p>
          <a:p>
            <a:pPr marL="0" indent="0">
              <a:buNone/>
            </a:pPr>
            <a:r>
              <a:rPr lang="sk-SK" sz="1700" b="1" dirty="0"/>
              <a:t>Ochrana práv duševného vlastníctva </a:t>
            </a:r>
          </a:p>
          <a:p>
            <a:pPr marL="0" indent="0">
              <a:buNone/>
            </a:pPr>
            <a:r>
              <a:rPr lang="sk-SK" sz="1600" dirty="0"/>
              <a:t>právna úprava v zákone č. 185/2015 Z. z. Autorský zákon</a:t>
            </a:r>
          </a:p>
        </p:txBody>
      </p:sp>
    </p:spTree>
    <p:extLst>
      <p:ext uri="{BB962C8B-B14F-4D97-AF65-F5344CB8AC3E}">
        <p14:creationId xmlns:p14="http://schemas.microsoft.com/office/powerpoint/2010/main" val="200051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A55BCE-67CA-44B3-8AA0-CBC6251E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Právne vzťahy v oblasti kultúry a ich účastníci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C6619-5E05-45F2-850D-96B6FF7B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sk-SK" dirty="0"/>
              <a:t>V oblasti kultúry sa utvára celý rad vzťahov, ktoré nie sú upravené normami správneho práva a tiež nie sú predmetom a obsahom verejnej správy. Ide napríklad o </a:t>
            </a:r>
          </a:p>
          <a:p>
            <a:pPr marL="400050" lvl="1" indent="0">
              <a:buNone/>
            </a:pPr>
            <a:endParaRPr lang="sk-SK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k-SK" b="1" dirty="0"/>
              <a:t>občianskoprávne vzťahy,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k-SK" b="1" dirty="0" err="1"/>
              <a:t>finančnoprávne</a:t>
            </a:r>
            <a:r>
              <a:rPr lang="sk-SK" b="1" dirty="0"/>
              <a:t> vzťahy,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k-SK" b="1" dirty="0"/>
              <a:t>pracovnoprávne vzťahy</a:t>
            </a:r>
            <a:r>
              <a:rPr lang="sk-SK" dirty="0"/>
              <a:t> a pod. </a:t>
            </a:r>
          </a:p>
          <a:p>
            <a:pPr marL="400050" lvl="1" indent="0">
              <a:buNone/>
            </a:pPr>
            <a:endParaRPr lang="sk-SK" dirty="0"/>
          </a:p>
          <a:p>
            <a:pPr marL="400050" lvl="1" indent="0">
              <a:buNone/>
            </a:pPr>
            <a:r>
              <a:rPr lang="sk-SK" dirty="0"/>
              <a:t>Kultúrno-osvetová činnosť v sebe zahŕňa množstvo rôznorodých aktivít - poskytovanie metodického poradenstva, podporu záujmovej umeleckej činnosti a neprofesionálnej umeleckej tvorby, realizáciu vzdelávacích, prezentačných a súťažných podujatí v oblasti kultúrno-osvetovej činnosti, vyhľadávanie, uchovávanie, ochranu, sprístupňovanie, dokumentovanie a tvorivé využívanie nehmotného kultúrneho dedičstva. </a:t>
            </a:r>
          </a:p>
        </p:txBody>
      </p:sp>
    </p:spTree>
    <p:extLst>
      <p:ext uri="{BB962C8B-B14F-4D97-AF65-F5344CB8AC3E}">
        <p14:creationId xmlns:p14="http://schemas.microsoft.com/office/powerpoint/2010/main" val="19662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5CB810-EFE5-48FB-9495-6CB6939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3100"/>
              <a:t>Pracovnoprávny  vzťah</a:t>
            </a:r>
            <a:br>
              <a:rPr lang="en-US" sz="3100"/>
            </a:br>
            <a:r>
              <a:rPr lang="en-US" sz="3100"/>
              <a:t>zákon č. 311/2001 Z. z. Zákonník práce</a:t>
            </a:r>
          </a:p>
        </p:txBody>
      </p:sp>
      <p:graphicFrame>
        <p:nvGraphicFramePr>
          <p:cNvPr id="8" name="Zástupný objekt pre obsah 5">
            <a:extLst>
              <a:ext uri="{FF2B5EF4-FFF2-40B4-BE49-F238E27FC236}">
                <a16:creationId xmlns:a16="http://schemas.microsoft.com/office/drawing/2014/main" id="{4F6C314D-CB51-4962-B029-2B83466347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325583"/>
              </p:ext>
            </p:extLst>
          </p:nvPr>
        </p:nvGraphicFramePr>
        <p:xfrm>
          <a:off x="819150" y="2548646"/>
          <a:ext cx="10553700" cy="38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41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5CB810-EFE5-48FB-9495-6CB6939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sk-SK" sz="3200" dirty="0"/>
              <a:t>Občianskoprávny vzťah</a:t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8" name="Zástupný objekt pre obsah 5">
            <a:extLst>
              <a:ext uri="{FF2B5EF4-FFF2-40B4-BE49-F238E27FC236}">
                <a16:creationId xmlns:a16="http://schemas.microsoft.com/office/drawing/2014/main" id="{4F6C314D-CB51-4962-B029-2B83466347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387449"/>
              </p:ext>
            </p:extLst>
          </p:nvPr>
        </p:nvGraphicFramePr>
        <p:xfrm>
          <a:off x="819150" y="2548646"/>
          <a:ext cx="10553700" cy="38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91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5CB810-EFE5-48FB-9495-6CB6939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dirty="0"/>
              <a:t>Obchodnoprávny vzťah</a:t>
            </a:r>
            <a:br>
              <a:rPr lang="sk-SK" sz="3200" dirty="0"/>
            </a:br>
            <a:r>
              <a:rPr lang="sk-SK" sz="3200" kern="1200" dirty="0"/>
              <a:t>zákon č. 513/1991 Zb. Obchodný zákonník</a:t>
            </a:r>
            <a:endParaRPr lang="en-US" sz="3100" dirty="0"/>
          </a:p>
        </p:txBody>
      </p:sp>
      <p:graphicFrame>
        <p:nvGraphicFramePr>
          <p:cNvPr id="8" name="Zástupný objekt pre obsah 5">
            <a:extLst>
              <a:ext uri="{FF2B5EF4-FFF2-40B4-BE49-F238E27FC236}">
                <a16:creationId xmlns:a16="http://schemas.microsoft.com/office/drawing/2014/main" id="{4F6C314D-CB51-4962-B029-2B83466347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0695507"/>
              </p:ext>
            </p:extLst>
          </p:nvPr>
        </p:nvGraphicFramePr>
        <p:xfrm>
          <a:off x="819150" y="2548646"/>
          <a:ext cx="10553700" cy="38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12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5CB810-EFE5-48FB-9495-6CB6939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Finančnoprávny</a:t>
            </a:r>
            <a:r>
              <a:rPr lang="en-US" sz="3200" dirty="0"/>
              <a:t> </a:t>
            </a:r>
            <a:r>
              <a:rPr lang="en-US" sz="3200" dirty="0" err="1"/>
              <a:t>vzťah</a:t>
            </a:r>
            <a:endParaRPr lang="en-US" sz="3100" dirty="0"/>
          </a:p>
        </p:txBody>
      </p:sp>
      <p:graphicFrame>
        <p:nvGraphicFramePr>
          <p:cNvPr id="8" name="Zástupný objekt pre obsah 5">
            <a:extLst>
              <a:ext uri="{FF2B5EF4-FFF2-40B4-BE49-F238E27FC236}">
                <a16:creationId xmlns:a16="http://schemas.microsoft.com/office/drawing/2014/main" id="{4F6C314D-CB51-4962-B029-2B83466347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8542496"/>
              </p:ext>
            </p:extLst>
          </p:nvPr>
        </p:nvGraphicFramePr>
        <p:xfrm>
          <a:off x="819150" y="2548647"/>
          <a:ext cx="10571998" cy="140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F12173AE-CB43-488B-BD0E-BB0AE14BF3C9}"/>
              </a:ext>
            </a:extLst>
          </p:cNvPr>
          <p:cNvGrpSpPr/>
          <p:nvPr/>
        </p:nvGrpSpPr>
        <p:grpSpPr>
          <a:xfrm>
            <a:off x="3066697" y="4168654"/>
            <a:ext cx="8324451" cy="1392644"/>
            <a:chOff x="2238399" y="8917"/>
            <a:chExt cx="8324451" cy="1392644"/>
          </a:xfrm>
        </p:grpSpPr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3D0A6B60-116F-4FCF-A793-072F79795C67}"/>
                </a:ext>
              </a:extLst>
            </p:cNvPr>
            <p:cNvSpPr/>
            <p:nvPr/>
          </p:nvSpPr>
          <p:spPr>
            <a:xfrm>
              <a:off x="2238399" y="8917"/>
              <a:ext cx="8324451" cy="139264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878375"/>
                <a:satOff val="-8771"/>
                <a:lumOff val="-5686"/>
                <a:alphaOff val="0"/>
              </a:schemeClr>
            </a:fillRef>
            <a:effectRef idx="1">
              <a:schemeClr val="accent2">
                <a:hueOff val="-3878375"/>
                <a:satOff val="-8771"/>
                <a:lumOff val="-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id="{7F4BA1AF-DAFF-44F8-8CF9-F9CC1D7DA7ED}"/>
                </a:ext>
              </a:extLst>
            </p:cNvPr>
            <p:cNvSpPr txBox="1"/>
            <p:nvPr/>
          </p:nvSpPr>
          <p:spPr>
            <a:xfrm>
              <a:off x="2238399" y="8917"/>
              <a:ext cx="8324451" cy="1392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775" tIns="58546" rIns="55775" bIns="58546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kern="1200" dirty="0">
                  <a:solidFill>
                    <a:prstClr val="white"/>
                  </a:solidFill>
                  <a:latin typeface="Century Gothic" panose="020B0502020202020204"/>
                  <a:ea typeface="+mn-ea"/>
                  <a:cs typeface="+mn-cs"/>
                </a:rPr>
                <a:t>		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dirty="0">
                  <a:solidFill>
                    <a:prstClr val="white"/>
                  </a:solidFill>
                  <a:latin typeface="Century Gothic" panose="020B0502020202020204"/>
                </a:rPr>
                <a:t>	</a:t>
              </a:r>
              <a:r>
                <a:rPr lang="sk-SK" dirty="0">
                  <a:solidFill>
                    <a:prstClr val="white"/>
                  </a:solidFill>
                  <a:latin typeface="Century Gothic" panose="020B0502020202020204"/>
                </a:rPr>
                <a:t>Ministerstvo kultúry SR </a:t>
              </a:r>
              <a:r>
                <a:rPr lang="sk-SK" dirty="0"/>
                <a:t>↔ organizácie /žiadateľ/prijímateľ </a:t>
              </a:r>
              <a:endParaRPr lang="sk-SK" dirty="0">
                <a:solidFill>
                  <a:prstClr val="white"/>
                </a:solidFill>
                <a:latin typeface="Century Gothic" panose="020B0502020202020204"/>
              </a:endParaRP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kern="1200" dirty="0">
                  <a:solidFill>
                    <a:prstClr val="white"/>
                  </a:solidFill>
                  <a:latin typeface="Century Gothic" panose="020B0502020202020204"/>
                  <a:ea typeface="+mn-ea"/>
                  <a:cs typeface="+mn-cs"/>
                </a:rPr>
                <a:t>	Zákon č. 299/2020 Z. z. o poskytovaní dotácií v pôsobnosti 	Ministerstva kultúry SR</a:t>
              </a:r>
              <a:endParaRPr lang="en-US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endParaRPr>
            </a:p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600" kern="1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" name="Obdĺžnik 9">
            <a:extLst>
              <a:ext uri="{FF2B5EF4-FFF2-40B4-BE49-F238E27FC236}">
                <a16:creationId xmlns:a16="http://schemas.microsoft.com/office/drawing/2014/main" id="{10764B40-DAC6-497E-BA40-EF620DA88E32}"/>
              </a:ext>
            </a:extLst>
          </p:cNvPr>
          <p:cNvSpPr/>
          <p:nvPr/>
        </p:nvSpPr>
        <p:spPr>
          <a:xfrm>
            <a:off x="810000" y="4159878"/>
            <a:ext cx="1952590" cy="1401420"/>
          </a:xfrm>
          <a:prstGeom prst="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k-SK" sz="2300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/>
            <a:r>
              <a:rPr lang="sk-SK" sz="2300" dirty="0">
                <a:solidFill>
                  <a:prstClr val="white"/>
                </a:solidFill>
                <a:latin typeface="Century Gothic" panose="020B0502020202020204"/>
              </a:rPr>
              <a:t>Dotácie</a:t>
            </a:r>
          </a:p>
        </p:txBody>
      </p:sp>
    </p:spTree>
    <p:extLst>
      <p:ext uri="{BB962C8B-B14F-4D97-AF65-F5344CB8AC3E}">
        <p14:creationId xmlns:p14="http://schemas.microsoft.com/office/powerpoint/2010/main" val="231085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E0AF957-24BE-4296-86E0-53EC75BD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 err="1"/>
              <a:t>Čo</a:t>
            </a:r>
            <a:r>
              <a:rPr lang="en-US" sz="4400" b="1" dirty="0"/>
              <a:t> by </a:t>
            </a:r>
            <a:r>
              <a:rPr lang="en-US" sz="4400" b="1" dirty="0" err="1"/>
              <a:t>Vám</a:t>
            </a:r>
            <a:r>
              <a:rPr lang="en-US" sz="4400" b="1" dirty="0"/>
              <a:t> </a:t>
            </a:r>
            <a:r>
              <a:rPr lang="en-US" sz="4400" b="1" dirty="0" err="1"/>
              <a:t>pomohlo</a:t>
            </a:r>
            <a:r>
              <a:rPr lang="en-US" sz="4400" b="1" dirty="0"/>
              <a:t>?</a:t>
            </a:r>
          </a:p>
        </p:txBody>
      </p:sp>
      <p:graphicFrame>
        <p:nvGraphicFramePr>
          <p:cNvPr id="18" name="Zástupný text 5">
            <a:extLst>
              <a:ext uri="{FF2B5EF4-FFF2-40B4-BE49-F238E27FC236}">
                <a16:creationId xmlns:a16="http://schemas.microsoft.com/office/drawing/2014/main" id="{5AF0A67B-5FA1-46BC-9EB4-CC60F932C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55381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8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C7A81-6859-4335-BA5D-2C682764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Právne minimum manažéra v kultúre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EB3547-68C1-4D13-ADEB-5E4554B56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OBSAH</a:t>
            </a:r>
            <a:r>
              <a:rPr lang="sk-SK" dirty="0"/>
              <a:t>: 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+mj-lt"/>
              <a:buAutoNum type="arabicPeriod"/>
            </a:pPr>
            <a:r>
              <a:rPr lang="sk-SK" dirty="0"/>
              <a:t>Základné právne normy </a:t>
            </a:r>
          </a:p>
          <a:p>
            <a:pPr lvl="1"/>
            <a:r>
              <a:rPr lang="sk-SK" dirty="0"/>
              <a:t>kde ich hľadať?</a:t>
            </a:r>
          </a:p>
          <a:p>
            <a:pPr lvl="1"/>
            <a:r>
              <a:rPr lang="sk-SK" dirty="0"/>
              <a:t>ako sa v nich vyznať?</a:t>
            </a:r>
          </a:p>
          <a:p>
            <a:pPr>
              <a:buFont typeface="+mj-lt"/>
              <a:buAutoNum type="arabicPeriod"/>
            </a:pPr>
            <a:r>
              <a:rPr lang="sk-SK" dirty="0"/>
              <a:t>Právne vzťahy v oblasti kultúry a ich účastníci</a:t>
            </a:r>
          </a:p>
          <a:p>
            <a:pPr>
              <a:buFont typeface="+mj-lt"/>
              <a:buAutoNum type="arabicPeriod"/>
            </a:pPr>
            <a:r>
              <a:rPr lang="sk-SK" dirty="0"/>
              <a:t>Pripravujeme kultúrne podujatie - čo nás čaká a na čo nesmieme zabudnúť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969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28D62-410E-4FF4-80E6-95527DD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190498"/>
          </a:xfrm>
        </p:spPr>
        <p:txBody>
          <a:bodyPr/>
          <a:lstStyle/>
          <a:p>
            <a:br>
              <a:rPr lang="sk-SK" dirty="0"/>
            </a:br>
            <a:br>
              <a:rPr lang="sk-SK" dirty="0"/>
            </a:br>
            <a:r>
              <a:rPr lang="sk-SK" dirty="0"/>
              <a:t>Pripravujeme kultúrne podujatie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36C2AB-8496-4C56-B023-8CB1066BE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čo nás čaká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na čo nesmieme zabudnúť</a:t>
            </a:r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1709B7-96FE-49E7-8966-39888878F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ctr"/>
          <a:lstStyle/>
          <a:p>
            <a:r>
              <a:rPr lang="sk-SK" dirty="0"/>
              <a:t>Ohlásenie podujatia: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Oznamovanie o konaní verejného kultúrneho podujatia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Povolenie ohňostrojových prác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Povolenie užívania a zabratia verejného priestranstva</a:t>
            </a:r>
          </a:p>
        </p:txBody>
      </p:sp>
    </p:spTree>
    <p:extLst>
      <p:ext uri="{BB962C8B-B14F-4D97-AF65-F5344CB8AC3E}">
        <p14:creationId xmlns:p14="http://schemas.microsoft.com/office/powerpoint/2010/main" val="396264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0C5195-AB54-4D93-9FB6-34ABC289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 err="1"/>
              <a:t>Organizácia</a:t>
            </a:r>
            <a:r>
              <a:rPr lang="en-US" sz="2600" dirty="0"/>
              <a:t> verejného </a:t>
            </a:r>
            <a:r>
              <a:rPr lang="en-US" sz="2600" dirty="0" err="1"/>
              <a:t>kultúrneho</a:t>
            </a:r>
            <a:r>
              <a:rPr lang="en-US" sz="2600" dirty="0"/>
              <a:t> </a:t>
            </a:r>
            <a:r>
              <a:rPr lang="en-US" sz="2600" dirty="0" err="1"/>
              <a:t>podujatia</a:t>
            </a:r>
            <a:br>
              <a:rPr lang="sk-SK" sz="2600" dirty="0"/>
            </a:br>
            <a:br>
              <a:rPr lang="sk-SK" sz="2600" dirty="0"/>
            </a:br>
            <a:r>
              <a:rPr lang="sk-SK" sz="2600" dirty="0"/>
              <a:t>Všeobecná úprava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880C08-C71C-4A2C-991B-C3E59370D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8068" y="978993"/>
            <a:ext cx="5365218" cy="490001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Font typeface="Wingdings 2" charset="2"/>
              <a:buChar char=""/>
            </a:pPr>
            <a:endParaRPr lang="en-US" sz="1500" b="1" dirty="0"/>
          </a:p>
          <a:p>
            <a:pPr marL="0" indent="0">
              <a:lnSpc>
                <a:spcPct val="90000"/>
              </a:lnSpc>
            </a:pPr>
            <a:r>
              <a:rPr lang="en-US" sz="1500" dirty="0" err="1"/>
              <a:t>Všeobecná</a:t>
            </a:r>
            <a:r>
              <a:rPr lang="en-US" sz="1500" dirty="0"/>
              <a:t> </a:t>
            </a:r>
            <a:r>
              <a:rPr lang="en-US" sz="1500" dirty="0" err="1"/>
              <a:t>úprava</a:t>
            </a:r>
            <a:r>
              <a:rPr lang="en-US" sz="1500" dirty="0"/>
              <a:t> </a:t>
            </a:r>
            <a:r>
              <a:rPr lang="en-US" sz="1500" dirty="0" err="1"/>
              <a:t>usporadúvania</a:t>
            </a:r>
            <a:r>
              <a:rPr lang="en-US" sz="1500" dirty="0"/>
              <a:t> </a:t>
            </a:r>
            <a:r>
              <a:rPr lang="en-US" sz="1500" dirty="0" err="1"/>
              <a:t>verejných</a:t>
            </a:r>
            <a:r>
              <a:rPr lang="en-US" sz="1500" dirty="0"/>
              <a:t> </a:t>
            </a:r>
            <a:r>
              <a:rPr lang="en-US" sz="1500" dirty="0" err="1"/>
              <a:t>kultúrnych</a:t>
            </a:r>
            <a:r>
              <a:rPr lang="en-US" sz="1500" dirty="0"/>
              <a:t> </a:t>
            </a:r>
            <a:r>
              <a:rPr lang="en-US" sz="1500" dirty="0" err="1"/>
              <a:t>podujatí</a:t>
            </a:r>
            <a:r>
              <a:rPr lang="en-US" sz="1500" dirty="0"/>
              <a:t> je </a:t>
            </a:r>
            <a:r>
              <a:rPr lang="en-US" sz="1500" dirty="0" err="1"/>
              <a:t>obsiahnutá</a:t>
            </a:r>
            <a:r>
              <a:rPr lang="en-US" sz="1500" dirty="0"/>
              <a:t> v </a:t>
            </a:r>
            <a:r>
              <a:rPr lang="en-US" sz="1500" dirty="0" err="1"/>
              <a:t>Zákone</a:t>
            </a:r>
            <a:r>
              <a:rPr lang="en-US" sz="1500" dirty="0"/>
              <a:t> </a:t>
            </a:r>
            <a:r>
              <a:rPr lang="en-US" sz="1500" dirty="0" err="1"/>
              <a:t>Slovenskej</a:t>
            </a:r>
            <a:r>
              <a:rPr lang="en-US" sz="1500" dirty="0"/>
              <a:t> </a:t>
            </a:r>
            <a:r>
              <a:rPr lang="en-US" sz="1500" dirty="0" err="1"/>
              <a:t>národnej</a:t>
            </a:r>
            <a:r>
              <a:rPr lang="en-US" sz="1500" dirty="0"/>
              <a:t> </a:t>
            </a:r>
            <a:r>
              <a:rPr lang="en-US" sz="1500" dirty="0" err="1"/>
              <a:t>rady</a:t>
            </a:r>
            <a:r>
              <a:rPr lang="en-US" sz="1500" dirty="0"/>
              <a:t> o </a:t>
            </a:r>
            <a:r>
              <a:rPr lang="en-US" sz="1500" dirty="0" err="1"/>
              <a:t>verejných</a:t>
            </a:r>
            <a:r>
              <a:rPr lang="en-US" sz="1500" dirty="0"/>
              <a:t> </a:t>
            </a:r>
            <a:r>
              <a:rPr lang="en-US" sz="1500" dirty="0" err="1"/>
              <a:t>kultúrnych</a:t>
            </a:r>
            <a:r>
              <a:rPr lang="en-US" sz="1500" dirty="0"/>
              <a:t> </a:t>
            </a:r>
            <a:r>
              <a:rPr lang="en-US" sz="1500" dirty="0" err="1"/>
              <a:t>podujatiach</a:t>
            </a:r>
            <a:r>
              <a:rPr lang="en-US" sz="1500" dirty="0"/>
              <a:t> č. 96/1991 </a:t>
            </a:r>
            <a:r>
              <a:rPr lang="en-US" sz="1500" dirty="0" err="1"/>
              <a:t>Zb</a:t>
            </a:r>
            <a:r>
              <a:rPr lang="en-US" sz="1500" dirty="0"/>
              <a:t>. </a:t>
            </a:r>
            <a:endParaRPr lang="sk-SK" sz="1500" dirty="0"/>
          </a:p>
          <a:p>
            <a:pPr marL="0" indent="0">
              <a:lnSpc>
                <a:spcPct val="90000"/>
              </a:lnSpc>
            </a:pPr>
            <a:r>
              <a:rPr lang="en-US" sz="1500" dirty="0"/>
              <a:t>Za </a:t>
            </a:r>
            <a:r>
              <a:rPr lang="en-US" sz="1500" dirty="0" err="1"/>
              <a:t>verejné</a:t>
            </a:r>
            <a:r>
              <a:rPr lang="en-US" sz="1500" dirty="0"/>
              <a:t> </a:t>
            </a:r>
            <a:r>
              <a:rPr lang="en-US" sz="1500" dirty="0" err="1"/>
              <a:t>kultúrne</a:t>
            </a:r>
            <a:r>
              <a:rPr lang="en-US" sz="1500" dirty="0"/>
              <a:t> </a:t>
            </a:r>
            <a:r>
              <a:rPr lang="en-US" sz="1500" dirty="0" err="1"/>
              <a:t>podujatia</a:t>
            </a:r>
            <a:r>
              <a:rPr lang="en-US" sz="1500" dirty="0"/>
              <a:t> (</a:t>
            </a:r>
            <a:r>
              <a:rPr lang="en-US" sz="1500" dirty="0" err="1"/>
              <a:t>ďalej</a:t>
            </a:r>
            <a:r>
              <a:rPr lang="en-US" sz="1500" dirty="0"/>
              <a:t> </a:t>
            </a:r>
            <a:r>
              <a:rPr lang="en-US" sz="1500" dirty="0" err="1"/>
              <a:t>len</a:t>
            </a:r>
            <a:r>
              <a:rPr lang="en-US" sz="1500" dirty="0"/>
              <a:t> „</a:t>
            </a:r>
            <a:r>
              <a:rPr lang="en-US" sz="1500" dirty="0" err="1"/>
              <a:t>podujatie</a:t>
            </a:r>
            <a:r>
              <a:rPr lang="en-US" sz="1500" dirty="0"/>
              <a:t>“)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podľa</a:t>
            </a:r>
            <a:r>
              <a:rPr lang="en-US" sz="1500" dirty="0"/>
              <a:t> </a:t>
            </a:r>
            <a:r>
              <a:rPr lang="en-US" sz="1500" dirty="0" err="1"/>
              <a:t>tohto</a:t>
            </a:r>
            <a:r>
              <a:rPr lang="en-US" sz="1500" dirty="0"/>
              <a:t> </a:t>
            </a:r>
            <a:r>
              <a:rPr lang="en-US" sz="1500" dirty="0" err="1"/>
              <a:t>zákona</a:t>
            </a:r>
            <a:r>
              <a:rPr lang="en-US" sz="1500" dirty="0"/>
              <a:t> </a:t>
            </a:r>
            <a:r>
              <a:rPr lang="en-US" sz="1500" dirty="0" err="1"/>
              <a:t>rozumejú</a:t>
            </a:r>
            <a:r>
              <a:rPr lang="en-US" sz="1500" dirty="0"/>
              <a:t> </a:t>
            </a:r>
            <a:r>
              <a:rPr lang="en-US" sz="1500" dirty="0" err="1"/>
              <a:t>verejnosti</a:t>
            </a:r>
            <a:r>
              <a:rPr lang="en-US" sz="1500" dirty="0"/>
              <a:t> </a:t>
            </a:r>
            <a:r>
              <a:rPr lang="en-US" sz="1500" dirty="0" err="1"/>
              <a:t>prístupné</a:t>
            </a:r>
            <a:r>
              <a:rPr lang="en-US" sz="1500" dirty="0"/>
              <a:t>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divadelné</a:t>
            </a:r>
            <a:r>
              <a:rPr lang="en-US" b="1" dirty="0"/>
              <a:t>, </a:t>
            </a:r>
            <a:r>
              <a:rPr lang="en-US" b="1" dirty="0" err="1"/>
              <a:t>filmové</a:t>
            </a:r>
            <a:r>
              <a:rPr lang="en-US" b="1" dirty="0"/>
              <a:t> a </a:t>
            </a:r>
            <a:r>
              <a:rPr lang="en-US" b="1" dirty="0" err="1"/>
              <a:t>iné</a:t>
            </a:r>
            <a:r>
              <a:rPr lang="en-US" b="1" dirty="0"/>
              <a:t> </a:t>
            </a:r>
            <a:r>
              <a:rPr lang="en-US" b="1" dirty="0" err="1"/>
              <a:t>audiovizuálne</a:t>
            </a:r>
            <a:r>
              <a:rPr lang="en-US" b="1" dirty="0"/>
              <a:t> </a:t>
            </a:r>
            <a:r>
              <a:rPr lang="en-US" b="1" dirty="0" err="1"/>
              <a:t>predstavenia</a:t>
            </a:r>
            <a:r>
              <a:rPr lang="en-US" b="1" dirty="0"/>
              <a:t>,</a:t>
            </a:r>
            <a:endParaRPr lang="sk-SK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koncerty</a:t>
            </a:r>
            <a:r>
              <a:rPr lang="en-US" b="1" dirty="0"/>
              <a:t>, </a:t>
            </a:r>
            <a:r>
              <a:rPr lang="en-US" b="1" dirty="0" err="1"/>
              <a:t>hudobné</a:t>
            </a:r>
            <a:r>
              <a:rPr lang="en-US" b="1" dirty="0"/>
              <a:t> a </a:t>
            </a:r>
            <a:r>
              <a:rPr lang="en-US" b="1" dirty="0" err="1"/>
              <a:t>tanečné</a:t>
            </a:r>
            <a:r>
              <a:rPr lang="en-US" b="1" dirty="0"/>
              <a:t> </a:t>
            </a:r>
            <a:r>
              <a:rPr lang="en-US" b="1" dirty="0" err="1"/>
              <a:t>produkcie</a:t>
            </a:r>
            <a:r>
              <a:rPr lang="en-US" b="1" dirty="0"/>
              <a:t>,</a:t>
            </a:r>
            <a:endParaRPr lang="sk-SK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výstavy</a:t>
            </a:r>
            <a:r>
              <a:rPr lang="en-US" b="1" dirty="0"/>
              <a:t> diel </a:t>
            </a:r>
            <a:r>
              <a:rPr lang="en-US" b="1" dirty="0" err="1"/>
              <a:t>výtvarných</a:t>
            </a:r>
            <a:r>
              <a:rPr lang="en-US" b="1" dirty="0"/>
              <a:t> </a:t>
            </a:r>
            <a:r>
              <a:rPr lang="en-US" b="1" dirty="0" err="1"/>
              <a:t>umení</a:t>
            </a:r>
            <a:r>
              <a:rPr lang="en-US" b="1" dirty="0"/>
              <a:t>, diel </a:t>
            </a:r>
            <a:r>
              <a:rPr lang="en-US" b="1" dirty="0" err="1"/>
              <a:t>úžitkového</a:t>
            </a:r>
            <a:r>
              <a:rPr lang="en-US" b="1" dirty="0"/>
              <a:t> </a:t>
            </a:r>
            <a:r>
              <a:rPr lang="en-US" b="1" dirty="0" err="1"/>
              <a:t>umenia</a:t>
            </a:r>
            <a:r>
              <a:rPr lang="en-US" b="1" dirty="0"/>
              <a:t> a </a:t>
            </a:r>
            <a:r>
              <a:rPr lang="en-US" b="1" dirty="0" err="1"/>
              <a:t>prác</a:t>
            </a:r>
            <a:r>
              <a:rPr lang="en-US" b="1" dirty="0"/>
              <a:t> </a:t>
            </a:r>
            <a:r>
              <a:rPr lang="en-US" b="1" dirty="0" err="1"/>
              <a:t>ľudovej</a:t>
            </a:r>
            <a:r>
              <a:rPr lang="en-US" b="1" dirty="0"/>
              <a:t> </a:t>
            </a:r>
            <a:r>
              <a:rPr lang="en-US" b="1" dirty="0" err="1"/>
              <a:t>výtvarnej</a:t>
            </a:r>
            <a:r>
              <a:rPr lang="en-US" b="1" dirty="0"/>
              <a:t> </a:t>
            </a:r>
            <a:r>
              <a:rPr lang="en-US" b="1" dirty="0" err="1"/>
              <a:t>tvorivosti</a:t>
            </a:r>
            <a:r>
              <a:rPr lang="en-US" b="1" dirty="0"/>
              <a:t>,</a:t>
            </a:r>
            <a:endParaRPr lang="sk-SK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festivaly</a:t>
            </a:r>
            <a:r>
              <a:rPr lang="en-US" b="1" dirty="0"/>
              <a:t> a </a:t>
            </a:r>
            <a:r>
              <a:rPr lang="en-US" b="1" dirty="0" err="1"/>
              <a:t>prehliadky</a:t>
            </a:r>
            <a:r>
              <a:rPr lang="en-US" b="1" dirty="0"/>
              <a:t> v </a:t>
            </a:r>
            <a:r>
              <a:rPr lang="en-US" b="1" dirty="0" err="1"/>
              <a:t>oblasti</a:t>
            </a:r>
            <a:r>
              <a:rPr lang="en-US" b="1" dirty="0"/>
              <a:t> </a:t>
            </a:r>
            <a:r>
              <a:rPr lang="en-US" b="1" dirty="0" err="1"/>
              <a:t>kultúry</a:t>
            </a:r>
            <a:r>
              <a:rPr lang="en-US" b="1" dirty="0"/>
              <a:t> a </a:t>
            </a:r>
            <a:r>
              <a:rPr lang="en-US" b="1" dirty="0" err="1"/>
              <a:t>umenia</a:t>
            </a:r>
            <a:r>
              <a:rPr lang="en-US" b="1" dirty="0"/>
              <a:t>,</a:t>
            </a:r>
            <a:endParaRPr lang="sk-SK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tanečné</a:t>
            </a:r>
            <a:r>
              <a:rPr lang="en-US" b="1" dirty="0"/>
              <a:t> </a:t>
            </a:r>
            <a:r>
              <a:rPr lang="en-US" b="1" dirty="0" err="1"/>
              <a:t>zábavy</a:t>
            </a:r>
            <a:r>
              <a:rPr lang="en-US" b="1" dirty="0"/>
              <a:t> a </a:t>
            </a:r>
            <a:r>
              <a:rPr lang="en-US" b="1" dirty="0" err="1"/>
              <a:t>iné</a:t>
            </a:r>
            <a:r>
              <a:rPr lang="en-US" b="1" dirty="0"/>
              <a:t> </a:t>
            </a:r>
            <a:r>
              <a:rPr lang="en-US" b="1" dirty="0" err="1"/>
              <a:t>akcie</a:t>
            </a:r>
            <a:r>
              <a:rPr lang="en-US" b="1" dirty="0"/>
              <a:t> v </a:t>
            </a:r>
            <a:r>
              <a:rPr lang="en-US" b="1" dirty="0" err="1"/>
              <a:t>oblasti</a:t>
            </a:r>
            <a:r>
              <a:rPr lang="en-US" b="1" dirty="0"/>
              <a:t> </a:t>
            </a:r>
            <a:r>
              <a:rPr lang="en-US" b="1" dirty="0" err="1"/>
              <a:t>spoločenskej</a:t>
            </a:r>
            <a:r>
              <a:rPr lang="en-US" b="1" dirty="0"/>
              <a:t> </a:t>
            </a:r>
            <a:r>
              <a:rPr lang="en-US" b="1" dirty="0" err="1"/>
              <a:t>zábavy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314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BE435DF7-6D26-4D1B-9478-756E78AFCCC1}"/>
              </a:ext>
            </a:extLst>
          </p:cNvPr>
          <p:cNvSpPr txBox="1"/>
          <p:nvPr/>
        </p:nvSpPr>
        <p:spPr>
          <a:xfrm>
            <a:off x="914400" y="770021"/>
            <a:ext cx="10183527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sk-SK" sz="1200" b="0" i="0" u="none" strike="noStrike" dirty="0">
                <a:effectLst/>
                <a:latin typeface="Arial" panose="020B0604020202020204" pitchFamily="34" charset="0"/>
              </a:rPr>
              <a:t>1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utvorenie vhodných podmienok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na uskutočnenie podujatia,</a:t>
            </a:r>
            <a:endParaRPr lang="sk-SK" sz="15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2.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zachovanie poriadku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počas jeho priebehu,</a:t>
            </a:r>
            <a:endParaRPr lang="sk-SK" sz="15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3.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dodržiavanie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príslušných autorskoprávnych, daňových, zdravotno-hygienických, požiarnych, bezpečnostných a iných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právnych predpisov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</a:t>
            </a:r>
            <a:endParaRPr lang="sk-SK" sz="15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4.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umožnenie výkonu dozoru 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na to oprávneným orgánom.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sk-SK" sz="1500" dirty="0"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sk-SK" sz="1500" b="0" dirty="0"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sk-SK" sz="1500" dirty="0"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sk-SK" sz="15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Obec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môže navrhnúť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usporiadateľovi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iné miesto na konanie podujatia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než sa uvádza v oznámení, ak sa má konať podujatie mimo priestorov alebo priestranstiev, ktoré sa na takýto účel obvykle používajú. Obec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môže zakázať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podujatie, ktoré sa má konať na mieste, kde by jeho účastníkom hrozilo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závažné nebezpečenstvo pre ich zdravie 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alebo kde by konanie podujatia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obmedzovalo verejnú dopravu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alebo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zásobovanie obyvateľstva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. Obec je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oprávnená dozerať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či sa podujatie koná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v súlade s oznámením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. Osoba, ktorú obec výkonom dozoru písomne poverila (ďalej len „dozorný orgán“), upozorní usporiadateľa na zistené nedostatky a upovedomí ho o tom, aké následky môže mať ich neodstránenie. Ak sa na podujatí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porušujú ľudské práva a slobody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dozorný orgán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podujatie zakáže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resp.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ho preruší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. Podujatie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možno zakázať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aj z toho dôvodu, že sa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jeho konanie neoznámilo 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obci alebo by bolo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v rozpore so zákono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m. Dozorný orgán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oznámi rozhodnutie o zákaze podujatia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alebo o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jeho prerušení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usporiadateľovi ústnym vyhlásením.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Písomné vyhotovenie 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tohto rozhodnutia treba d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oručiť usporiadateľovi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sk-SK" sz="1500" b="1" i="0" u="sng" dirty="0">
                <a:effectLst/>
                <a:latin typeface="Arial" panose="020B0604020202020204" pitchFamily="34" charset="0"/>
              </a:rPr>
              <a:t>do troch dn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í. Opravný prostriedok proti rozhodnutiu o zákaze alebo prerušení podujatia nemá odkladný účinok.</a:t>
            </a:r>
            <a:endParaRPr lang="sk-SK" sz="1500" b="0" dirty="0">
              <a:effectLst/>
            </a:endParaRPr>
          </a:p>
          <a:p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Usporiadateľovi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ktorý je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právnickou osobou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môže obec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za nesplnenie oznamovacej povinnosti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za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usporiadanie podujatia, ktoré bolo zakázané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, ako aj za </a:t>
            </a:r>
            <a:r>
              <a:rPr lang="sk-SK" sz="1500" b="1" i="0" u="none" strike="noStrike" dirty="0">
                <a:effectLst/>
                <a:latin typeface="Arial" panose="020B0604020202020204" pitchFamily="34" charset="0"/>
              </a:rPr>
              <a:t>porušenie iných povinností </a:t>
            </a:r>
            <a:r>
              <a:rPr lang="sk-SK" sz="1500" b="0" i="0" u="none" strike="noStrike" dirty="0">
                <a:effectLst/>
                <a:latin typeface="Arial" panose="020B0604020202020204" pitchFamily="34" charset="0"/>
              </a:rPr>
              <a:t>usporiadateľa uložiť pokutu do 331 euro.</a:t>
            </a: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>
              <a:latin typeface="Arial" panose="020B0604020202020204" pitchFamily="34" charset="0"/>
            </a:endParaRPr>
          </a:p>
          <a:p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697008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DCC45A8-C303-42D7-AAF8-9629EFC0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TLAČIVÁ</a:t>
            </a:r>
          </a:p>
        </p:txBody>
      </p:sp>
      <p:sp>
        <p:nvSpPr>
          <p:cNvPr id="30" name="Zástupný text 5">
            <a:extLst>
              <a:ext uri="{FF2B5EF4-FFF2-40B4-BE49-F238E27FC236}">
                <a16:creationId xmlns:a16="http://schemas.microsoft.com/office/drawing/2014/main" id="{467175AF-A0FB-4D52-88F6-239B0AF8A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8068" y="978993"/>
            <a:ext cx="5365218" cy="490001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sk-SK" sz="1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1800" dirty="0"/>
              <a:t>Oznámenie o konaní </a:t>
            </a:r>
            <a:r>
              <a:rPr lang="sk-SK" sz="2000" dirty="0"/>
              <a:t>verejného kultúrneho podujatia</a:t>
            </a:r>
          </a:p>
          <a:p>
            <a:pPr lvl="1"/>
            <a:endParaRPr lang="sk-SK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Žiadosť na osobitné užívanie verejného priestranstva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761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C1EE6B-C083-4C1C-8B8B-609D7C664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999AA2F-9E55-4AE8-A0DA-7FF5DFDB9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07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0671E4F-D79E-46EC-B60C-B5EDE51F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85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3E948F1-CE0F-4490-B961-EECD0AF2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08" y="321733"/>
            <a:ext cx="9914783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21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5D9441F-E498-4FE7-A7AD-467F730F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044695"/>
            <a:ext cx="11554582" cy="37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812D9DF-37FE-4D31-BD9F-6FD3975FB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9" r="1" b="25525"/>
          <a:stretch/>
        </p:blipFill>
        <p:spPr>
          <a:xfrm>
            <a:off x="977197" y="321733"/>
            <a:ext cx="10237605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D004E336-8E93-46FD-A7CD-2D15E010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CC06856-4052-446E-B91E-7007962D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" r="-2" b="-2"/>
          <a:stretch/>
        </p:blipFill>
        <p:spPr>
          <a:xfrm>
            <a:off x="318709" y="321733"/>
            <a:ext cx="11554582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6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6102BF4B-0149-43F8-BEE2-722112AC8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77704"/>
              </p:ext>
            </p:extLst>
          </p:nvPr>
        </p:nvGraphicFramePr>
        <p:xfrm>
          <a:off x="8164749" y="2024743"/>
          <a:ext cx="3575737" cy="401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ED48552B-21A1-4834-895A-BC9EE9946D0C}"/>
              </a:ext>
            </a:extLst>
          </p:cNvPr>
          <p:cNvSpPr txBox="1"/>
          <p:nvPr/>
        </p:nvSpPr>
        <p:spPr>
          <a:xfrm>
            <a:off x="685800" y="685800"/>
            <a:ext cx="59893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200" b="1" dirty="0">
                <a:latin typeface="+mj-lt"/>
                <a:ea typeface="+mj-ea"/>
                <a:cs typeface="+mj-cs"/>
              </a:rPr>
              <a:t>Základné právne normy</a:t>
            </a:r>
            <a:br>
              <a:rPr lang="sk-SK" sz="2200" b="1" dirty="0">
                <a:latin typeface="+mj-lt"/>
                <a:ea typeface="+mj-ea"/>
                <a:cs typeface="+mj-cs"/>
              </a:rPr>
            </a:br>
            <a:r>
              <a:rPr lang="pl-PL" sz="2200" b="1" dirty="0">
                <a:latin typeface="+mj-lt"/>
                <a:ea typeface="+mj-ea"/>
                <a:cs typeface="+mj-cs"/>
              </a:rPr>
              <a:t>Kde ich hľadať a ako sa v nich vyznať?</a:t>
            </a:r>
          </a:p>
          <a:p>
            <a:endParaRPr lang="pl-PL" sz="2200" b="1" dirty="0">
              <a:latin typeface="+mj-lt"/>
              <a:ea typeface="+mj-ea"/>
              <a:cs typeface="+mj-cs"/>
            </a:endParaRPr>
          </a:p>
          <a:p>
            <a:r>
              <a:rPr lang="sk-SK" sz="1500" dirty="0"/>
              <a:t>Podľa § 3 zákona č. 189/2015 Z. z. o kultúrno-osvetovej činnosti:</a:t>
            </a:r>
          </a:p>
          <a:p>
            <a:r>
              <a:rPr lang="sk-SK" sz="1500" dirty="0"/>
              <a:t>Zriaďovateľom alebo zakladateľom kultúrno-osvetového zariadenia môže byť:</a:t>
            </a:r>
          </a:p>
          <a:p>
            <a:endParaRPr lang="sk-SK" sz="15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400" b="1" dirty="0"/>
              <a:t>ústredný orgán štátnej správy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400" b="1" dirty="0"/>
              <a:t>samosprávny kraj</a:t>
            </a:r>
            <a:endParaRPr lang="sk-SK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400" b="1" dirty="0"/>
              <a:t>obec.</a:t>
            </a:r>
            <a:endParaRPr lang="en-US" sz="2400" dirty="0"/>
          </a:p>
          <a:p>
            <a:endParaRPr lang="en-US" sz="2400" dirty="0"/>
          </a:p>
          <a:p>
            <a:r>
              <a:rPr lang="sk-SK" sz="1500" dirty="0"/>
              <a:t>Podľa rozsahu územnej pôsobnosti je tak kultúrno-osvetové zariadenie zriadené alebo založené s celoslovenskou pôsobnosťou, regionálnou pôsobnosťou alebo s krajskou pôsobnosťou na území samosprávneho kraja alebo s pôsobnosťou na území obce.</a:t>
            </a:r>
            <a:endParaRPr lang="en-US" sz="1500" dirty="0"/>
          </a:p>
          <a:p>
            <a:endParaRPr lang="en-US" sz="2400" dirty="0"/>
          </a:p>
          <a:p>
            <a:endParaRPr lang="sk-SK" sz="2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95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F26E9-C836-470D-95F9-75D0B9A0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 dirty="0"/>
              <a:t>Zakázanie verejného kultúrneho podujatia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298C67-87C9-4EAC-8AC0-D45C425A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dirty="0"/>
              <a:t>hrozilo </a:t>
            </a:r>
            <a:r>
              <a:rPr lang="sk-SK" sz="2400" b="1" dirty="0"/>
              <a:t>závažné nebezpečenstvo </a:t>
            </a:r>
            <a:r>
              <a:rPr lang="sk-SK" dirty="0"/>
              <a:t>pre ich zdravie alebo kde by konanie podujatia obmedzovalo verejnú dopravu alebo zásobovanie obyvateľstva.</a:t>
            </a:r>
          </a:p>
          <a:p>
            <a:pPr marL="0" indent="0" algn="ctr">
              <a:buNone/>
            </a:pPr>
            <a:r>
              <a:rPr lang="sk-SK" sz="1500" i="1" dirty="0"/>
              <a:t>Podľa § 98 ods. 1 Stavebného zákona</a:t>
            </a:r>
          </a:p>
          <a:p>
            <a:endParaRPr lang="sk-SK" dirty="0"/>
          </a:p>
          <a:p>
            <a:r>
              <a:rPr lang="sk-SK" dirty="0"/>
              <a:t>z toho dôvodu, že sa jeho konanie </a:t>
            </a:r>
            <a:r>
              <a:rPr lang="sk-SK" sz="2400" b="1" dirty="0"/>
              <a:t>neoznámilo </a:t>
            </a:r>
            <a:r>
              <a:rPr lang="sk-SK" dirty="0"/>
              <a:t>obci alebo by bolo v rozpore s týmto zákonom</a:t>
            </a:r>
          </a:p>
          <a:p>
            <a:pPr marL="0" indent="0" algn="ctr">
              <a:buNone/>
            </a:pPr>
            <a:r>
              <a:rPr lang="pl-PL" sz="1500" i="1" dirty="0"/>
              <a:t>Podľa § 6 ods. 2 zákona o VKP</a:t>
            </a:r>
            <a:endParaRPr lang="sk-SK" sz="1500" i="1" dirty="0"/>
          </a:p>
        </p:txBody>
      </p:sp>
    </p:spTree>
    <p:extLst>
      <p:ext uri="{BB962C8B-B14F-4D97-AF65-F5344CB8AC3E}">
        <p14:creationId xmlns:p14="http://schemas.microsoft.com/office/powerpoint/2010/main" val="2140571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00BFD71-C998-4667-BB6F-98AF4FC5E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EE284D-482B-4A49-901A-23EF43DA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																		Andrea Derfényiová</a:t>
            </a:r>
          </a:p>
        </p:txBody>
      </p:sp>
    </p:spTree>
    <p:extLst>
      <p:ext uri="{BB962C8B-B14F-4D97-AF65-F5344CB8AC3E}">
        <p14:creationId xmlns:p14="http://schemas.microsoft.com/office/powerpoint/2010/main" val="200678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79FDF6-3F79-43B1-92BE-23C61E13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 dirty="0"/>
              <a:t>Ministerstvo kultúry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CC2FE5-635D-4F1A-B52A-0801A8D4C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dirty="0"/>
              <a:t>Ústredným orgánom štátnej správy na úseku kultúrno-osvetovej </a:t>
            </a:r>
            <a:r>
              <a:rPr lang="sk-SK"/>
              <a:t>činnosti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dirty="0"/>
              <a:t>koordinovať a usmerňovať </a:t>
            </a:r>
            <a:r>
              <a:rPr lang="sk-SK" dirty="0"/>
              <a:t>organizácie po odbornej a metodickej stránke ich činnosti. </a:t>
            </a:r>
          </a:p>
        </p:txBody>
      </p:sp>
    </p:spTree>
    <p:extLst>
      <p:ext uri="{BB962C8B-B14F-4D97-AF65-F5344CB8AC3E}">
        <p14:creationId xmlns:p14="http://schemas.microsoft.com/office/powerpoint/2010/main" val="221930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AF49548-9FD6-4739-97D7-A8493055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2" y="904774"/>
            <a:ext cx="11650856" cy="5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79FDF6-3F79-43B1-92BE-23C61E13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 dirty="0"/>
              <a:t>Územná samospráva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CC2FE5-635D-4F1A-B52A-0801A8D4C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sz="1500" dirty="0"/>
              <a:t>nezastupiteľnú úlohu vo </a:t>
            </a:r>
            <a:r>
              <a:rPr lang="sk-SK" b="1" dirty="0"/>
              <a:t>vytváraní priestoru a podmienok </a:t>
            </a:r>
            <a:r>
              <a:rPr lang="sk-SK" sz="1500" dirty="0"/>
              <a:t>pre kultúrnu činnosť a v zabezpečení prístupu občanov ku kultúre</a:t>
            </a:r>
          </a:p>
          <a:p>
            <a:pPr marL="0" indent="0">
              <a:buNone/>
            </a:pPr>
            <a:endParaRPr lang="sk-SK" sz="1500" dirty="0"/>
          </a:p>
          <a:p>
            <a:r>
              <a:rPr lang="sk-SK" sz="1500" dirty="0"/>
              <a:t>má detailne poznať </a:t>
            </a:r>
            <a:r>
              <a:rPr lang="sk-SK" dirty="0"/>
              <a:t>potreby svojich kultúrnych organizácií </a:t>
            </a:r>
            <a:r>
              <a:rPr lang="sk-SK" sz="1500" dirty="0"/>
              <a:t>a podieľať sa na ich zabezpečení, </a:t>
            </a:r>
          </a:p>
        </p:txBody>
      </p:sp>
    </p:spTree>
    <p:extLst>
      <p:ext uri="{BB962C8B-B14F-4D97-AF65-F5344CB8AC3E}">
        <p14:creationId xmlns:p14="http://schemas.microsoft.com/office/powerpoint/2010/main" val="1930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04C35-A2AB-4560-9571-2DF493C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Vyhľadávanie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290335C-EF50-4659-9D93-C45FC1B09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02681"/>
              </p:ext>
            </p:extLst>
          </p:nvPr>
        </p:nvGraphicFramePr>
        <p:xfrm>
          <a:off x="818712" y="2222287"/>
          <a:ext cx="10554574" cy="418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04C35-A2AB-4560-9571-2DF493C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Vyhľadávanie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CB23ACC-09C2-4130-8CC9-30B5F7BC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418260"/>
            <a:ext cx="10553700" cy="3245442"/>
          </a:xfrm>
        </p:spPr>
      </p:pic>
    </p:spTree>
    <p:extLst>
      <p:ext uri="{BB962C8B-B14F-4D97-AF65-F5344CB8AC3E}">
        <p14:creationId xmlns:p14="http://schemas.microsoft.com/office/powerpoint/2010/main" val="3510463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786</TotalTime>
  <Words>2832</Words>
  <Application>Microsoft Office PowerPoint</Application>
  <PresentationFormat>Širokouhlá</PresentationFormat>
  <Paragraphs>231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Wingdings</vt:lpstr>
      <vt:lpstr>Wingdings 2</vt:lpstr>
      <vt:lpstr>Citácia</vt:lpstr>
      <vt:lpstr>Vitajte na školení AKOI</vt:lpstr>
      <vt:lpstr>Lektor</vt:lpstr>
      <vt:lpstr>Právne minimum manažéra v kultúre</vt:lpstr>
      <vt:lpstr>Prezentácia programu PowerPoint</vt:lpstr>
      <vt:lpstr>Ministerstvo kultúry SR</vt:lpstr>
      <vt:lpstr>Prezentácia programu PowerPoint</vt:lpstr>
      <vt:lpstr>Územná samospráva</vt:lpstr>
      <vt:lpstr>Vyhľadávanie</vt:lpstr>
      <vt:lpstr>Vyhľadávanie</vt:lpstr>
      <vt:lpstr>Zákon č. 96/1991 Zb. Slovenskej národnej rady o verejných kultúrnych podujatiach</vt:lpstr>
      <vt:lpstr>COVID – 19  a zákon č. 96/1991 Zb. o verejných kultúrnych podujatiach</vt:lpstr>
      <vt:lpstr>Prezentácia programu PowerPoint</vt:lpstr>
      <vt:lpstr>Zákon č. 189/2015 Z. z.  o kultúrno-osvetovej činnosti</vt:lpstr>
      <vt:lpstr>Zákon č. 189/2015 Z. z.  o kultúrno-osvetovej činnosti</vt:lpstr>
      <vt:lpstr>Zákon č. 211/2000 Z. z.  o slobode informácií (tzv. infozákon)</vt:lpstr>
      <vt:lpstr>Zákon č. 18/2018 Z. z. o ochrane osobných údajov</vt:lpstr>
      <vt:lpstr>Zákon č. 18/2018 Z. z. o ochrane osobných údajov</vt:lpstr>
      <vt:lpstr>Prezentácia programu PowerPoint</vt:lpstr>
      <vt:lpstr>Prezentácia programu PowerPoint</vt:lpstr>
      <vt:lpstr>Prezentácia programu PowerPoint</vt:lpstr>
      <vt:lpstr>Zákon č. 18/2018 Z. z. o ochrane osobných údajov</vt:lpstr>
      <vt:lpstr>Ďalšie právne predpisy</vt:lpstr>
      <vt:lpstr>Ďalšie predpisy</vt:lpstr>
      <vt:lpstr>    Právne vzťahy v oblasti kultúry a ich účastníci</vt:lpstr>
      <vt:lpstr>Pracovnoprávny  vzťah zákon č. 311/2001 Z. z. Zákonník práce</vt:lpstr>
      <vt:lpstr>Občianskoprávny vzťah </vt:lpstr>
      <vt:lpstr>Obchodnoprávny vzťah zákon č. 513/1991 Zb. Obchodný zákonník</vt:lpstr>
      <vt:lpstr>Finančnoprávny vzťah</vt:lpstr>
      <vt:lpstr>Čo by Vám pomohlo?</vt:lpstr>
      <vt:lpstr>  Pripravujeme kultúrne podujatie </vt:lpstr>
      <vt:lpstr>Organizácia verejného kultúrneho podujatia  Všeobecná úprava </vt:lpstr>
      <vt:lpstr>Prezentácia programu PowerPoint</vt:lpstr>
      <vt:lpstr>TLAČIVÁ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Zakázanie verejného kultúrneho podujatia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Vitajte na školení pre AKOI</dc:title>
  <dc:creator>Derfényiová Andrea, JUDr.</dc:creator>
  <cp:lastModifiedBy>Derfényiová Andrea, JUDr.</cp:lastModifiedBy>
  <cp:revision>43</cp:revision>
  <dcterms:created xsi:type="dcterms:W3CDTF">2021-05-06T17:43:46Z</dcterms:created>
  <dcterms:modified xsi:type="dcterms:W3CDTF">2021-05-14T04:44:29Z</dcterms:modified>
</cp:coreProperties>
</file>